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64" r:id="rId3"/>
    <p:sldId id="257" r:id="rId4"/>
    <p:sldId id="258" r:id="rId5"/>
    <p:sldId id="259" r:id="rId6"/>
    <p:sldId id="260" r:id="rId7"/>
    <p:sldId id="261" r:id="rId8"/>
    <p:sldId id="262" r:id="rId9"/>
    <p:sldId id="263" r:id="rId10"/>
    <p:sldId id="265" r:id="rId11"/>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76" d="100"/>
          <a:sy n="76" d="100"/>
        </p:scale>
        <p:origin x="-2634" y="-828"/>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7" name="Прямая соединительная линия 6"/>
          <p:cNvSpPr>
            <a:spLocks noChangeShapeType="1"/>
          </p:cNvSpPr>
          <p:nvPr/>
        </p:nvSpPr>
        <p:spPr bwMode="auto">
          <a:xfrm>
            <a:off x="514350" y="5349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9" name="Заголовок 28"/>
          <p:cNvSpPr>
            <a:spLocks noGrp="1"/>
          </p:cNvSpPr>
          <p:nvPr>
            <p:ph type="ctrTitle"/>
          </p:nvPr>
        </p:nvSpPr>
        <p:spPr>
          <a:xfrm>
            <a:off x="381000" y="4853411"/>
            <a:ext cx="8458200" cy="1222375"/>
          </a:xfrm>
        </p:spPr>
        <p:txBody>
          <a:bodyPr anchor="t"/>
          <a:lstStyle/>
          <a:p>
            <a:r>
              <a:rPr kumimoji="0" lang="ru-RU" smtClean="0"/>
              <a:t>Образец заголовка</a:t>
            </a:r>
            <a:endParaRPr kumimoji="0" lang="en-US"/>
          </a:p>
        </p:txBody>
      </p:sp>
      <p:sp>
        <p:nvSpPr>
          <p:cNvPr id="9" name="Подзаголовок 8"/>
          <p:cNvSpPr>
            <a:spLocks noGrp="1"/>
          </p:cNvSpPr>
          <p:nvPr>
            <p:ph type="subTitle" idx="1"/>
          </p:nvPr>
        </p:nvSpPr>
        <p:spPr>
          <a:xfrm>
            <a:off x="381000" y="3886200"/>
            <a:ext cx="8458200" cy="914400"/>
          </a:xfrm>
        </p:spPr>
        <p:txBody>
          <a:bodyPr anchor="b"/>
          <a:lstStyle>
            <a:lvl1pPr marL="0" indent="0" algn="l">
              <a:buNone/>
              <a:defRPr sz="2400">
                <a:solidFill>
                  <a:schemeClr val="tx2">
                    <a:shade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ru-RU" smtClean="0"/>
              <a:t>Образец подзаголовка</a:t>
            </a:r>
            <a:endParaRPr kumimoji="0" lang="en-US"/>
          </a:p>
        </p:txBody>
      </p:sp>
      <p:sp>
        <p:nvSpPr>
          <p:cNvPr id="16" name="Дата 15"/>
          <p:cNvSpPr>
            <a:spLocks noGrp="1"/>
          </p:cNvSpPr>
          <p:nvPr>
            <p:ph type="dt" sz="half" idx="10"/>
          </p:nvPr>
        </p:nvSpPr>
        <p:spPr/>
        <p:txBody>
          <a:bodyPr/>
          <a:lstStyle/>
          <a:p>
            <a:fld id="{EA65E91D-D6FE-4A68-A5F9-9B707DFEF4B9}" type="datetimeFigureOut">
              <a:rPr lang="ru-RU" smtClean="0"/>
              <a:pPr/>
              <a:t>10.01.2017</a:t>
            </a:fld>
            <a:endParaRPr lang="ru-RU"/>
          </a:p>
        </p:txBody>
      </p:sp>
      <p:sp>
        <p:nvSpPr>
          <p:cNvPr id="2" name="Нижний колонтитул 1"/>
          <p:cNvSpPr>
            <a:spLocks noGrp="1"/>
          </p:cNvSpPr>
          <p:nvPr>
            <p:ph type="ftr" sz="quarter" idx="11"/>
          </p:nvPr>
        </p:nvSpPr>
        <p:spPr/>
        <p:txBody>
          <a:bodyPr/>
          <a:lstStyle/>
          <a:p>
            <a:endParaRPr lang="ru-RU"/>
          </a:p>
        </p:txBody>
      </p:sp>
      <p:sp>
        <p:nvSpPr>
          <p:cNvPr id="15" name="Номер слайда 14"/>
          <p:cNvSpPr>
            <a:spLocks noGrp="1"/>
          </p:cNvSpPr>
          <p:nvPr>
            <p:ph type="sldNum" sz="quarter" idx="12"/>
          </p:nvPr>
        </p:nvSpPr>
        <p:spPr>
          <a:xfrm>
            <a:off x="8229600" y="6473952"/>
            <a:ext cx="758952" cy="246888"/>
          </a:xfrm>
        </p:spPr>
        <p:txBody>
          <a:bodyPr/>
          <a:lstStyle/>
          <a:p>
            <a:fld id="{F9E344C7-52DE-4786-ADDB-11FBDA56FC48}" type="slidenum">
              <a:rPr lang="ru-RU" smtClean="0"/>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EA65E91D-D6FE-4A68-A5F9-9B707DFEF4B9}" type="datetimeFigureOut">
              <a:rPr lang="ru-RU" smtClean="0"/>
              <a:pPr/>
              <a:t>10.01.2017</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F9E344C7-52DE-4786-ADDB-11FBDA56FC48}"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858000" y="549276"/>
            <a:ext cx="1828800" cy="5851525"/>
          </a:xfrm>
        </p:spPr>
        <p:txBody>
          <a:bodyPr vert="eaVer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549276"/>
            <a:ext cx="6248400" cy="5851525"/>
          </a:xfrm>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EA65E91D-D6FE-4A68-A5F9-9B707DFEF4B9}" type="datetimeFigureOut">
              <a:rPr lang="ru-RU" smtClean="0"/>
              <a:pPr/>
              <a:t>10.01.2017</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F9E344C7-52DE-4786-ADDB-11FBDA56FC48}"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2" name="Заголовок 21"/>
          <p:cNvSpPr>
            <a:spLocks noGrp="1"/>
          </p:cNvSpPr>
          <p:nvPr>
            <p:ph type="title"/>
          </p:nvPr>
        </p:nvSpPr>
        <p:spPr/>
        <p:txBody>
          <a:bodyPr/>
          <a:lstStyle/>
          <a:p>
            <a:r>
              <a:rPr kumimoji="0" lang="ru-RU" smtClean="0"/>
              <a:t>Образец заголовка</a:t>
            </a:r>
            <a:endParaRPr kumimoji="0" lang="en-US"/>
          </a:p>
        </p:txBody>
      </p:sp>
      <p:sp>
        <p:nvSpPr>
          <p:cNvPr id="27" name="Содержимое 26"/>
          <p:cNvSpPr>
            <a:spLocks noGrp="1"/>
          </p:cNvSpPr>
          <p:nvPr>
            <p:ph idx="1"/>
          </p:nvPr>
        </p:nvSpPr>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25" name="Дата 24"/>
          <p:cNvSpPr>
            <a:spLocks noGrp="1"/>
          </p:cNvSpPr>
          <p:nvPr>
            <p:ph type="dt" sz="half" idx="10"/>
          </p:nvPr>
        </p:nvSpPr>
        <p:spPr/>
        <p:txBody>
          <a:bodyPr/>
          <a:lstStyle/>
          <a:p>
            <a:fld id="{EA65E91D-D6FE-4A68-A5F9-9B707DFEF4B9}" type="datetimeFigureOut">
              <a:rPr lang="ru-RU" smtClean="0"/>
              <a:pPr/>
              <a:t>10.01.2017</a:t>
            </a:fld>
            <a:endParaRPr lang="ru-RU"/>
          </a:p>
        </p:txBody>
      </p:sp>
      <p:sp>
        <p:nvSpPr>
          <p:cNvPr id="19" name="Нижний колонтитул 18"/>
          <p:cNvSpPr>
            <a:spLocks noGrp="1"/>
          </p:cNvSpPr>
          <p:nvPr>
            <p:ph type="ftr" sz="quarter" idx="11"/>
          </p:nvPr>
        </p:nvSpPr>
        <p:spPr>
          <a:xfrm>
            <a:off x="3581400" y="76200"/>
            <a:ext cx="2895600" cy="288925"/>
          </a:xfrm>
        </p:spPr>
        <p:txBody>
          <a:bodyPr/>
          <a:lstStyle/>
          <a:p>
            <a:endParaRPr lang="ru-RU"/>
          </a:p>
        </p:txBody>
      </p:sp>
      <p:sp>
        <p:nvSpPr>
          <p:cNvPr id="16" name="Номер слайда 15"/>
          <p:cNvSpPr>
            <a:spLocks noGrp="1"/>
          </p:cNvSpPr>
          <p:nvPr>
            <p:ph type="sldNum" sz="quarter" idx="12"/>
          </p:nvPr>
        </p:nvSpPr>
        <p:spPr>
          <a:xfrm>
            <a:off x="8229600" y="6473952"/>
            <a:ext cx="758952" cy="246888"/>
          </a:xfrm>
        </p:spPr>
        <p:txBody>
          <a:bodyPr/>
          <a:lstStyle/>
          <a:p>
            <a:fld id="{F9E344C7-52DE-4786-ADDB-11FBDA56FC48}"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bg>
      <p:bgRef idx="1003">
        <a:schemeClr val="bg2"/>
      </p:bgRef>
    </p:bg>
    <p:spTree>
      <p:nvGrpSpPr>
        <p:cNvPr id="1" name=""/>
        <p:cNvGrpSpPr/>
        <p:nvPr/>
      </p:nvGrpSpPr>
      <p:grpSpPr>
        <a:xfrm>
          <a:off x="0" y="0"/>
          <a:ext cx="0" cy="0"/>
          <a:chOff x="0" y="0"/>
          <a:chExt cx="0" cy="0"/>
        </a:xfrm>
      </p:grpSpPr>
      <p:sp>
        <p:nvSpPr>
          <p:cNvPr id="7" name="Прямая соединительная линия 6"/>
          <p:cNvSpPr>
            <a:spLocks noChangeShapeType="1"/>
          </p:cNvSpPr>
          <p:nvPr/>
        </p:nvSpPr>
        <p:spPr bwMode="auto">
          <a:xfrm>
            <a:off x="514350" y="3444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Текст 5"/>
          <p:cNvSpPr>
            <a:spLocks noGrp="1"/>
          </p:cNvSpPr>
          <p:nvPr>
            <p:ph type="body" idx="1"/>
          </p:nvPr>
        </p:nvSpPr>
        <p:spPr>
          <a:xfrm>
            <a:off x="381000" y="1676400"/>
            <a:ext cx="8458200" cy="1219200"/>
          </a:xfrm>
        </p:spPr>
        <p:txBody>
          <a:bodyPr anchor="b"/>
          <a:lstStyle>
            <a:lvl1pPr marL="0" indent="0" algn="r">
              <a:buNone/>
              <a:defRPr sz="2000">
                <a:solidFill>
                  <a:schemeClr val="tx2">
                    <a:shade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ru-RU" smtClean="0"/>
              <a:t>Образец текста</a:t>
            </a:r>
          </a:p>
        </p:txBody>
      </p:sp>
      <p:sp>
        <p:nvSpPr>
          <p:cNvPr id="19" name="Дата 18"/>
          <p:cNvSpPr>
            <a:spLocks noGrp="1"/>
          </p:cNvSpPr>
          <p:nvPr>
            <p:ph type="dt" sz="half" idx="10"/>
          </p:nvPr>
        </p:nvSpPr>
        <p:spPr/>
        <p:txBody>
          <a:bodyPr/>
          <a:lstStyle/>
          <a:p>
            <a:fld id="{EA65E91D-D6FE-4A68-A5F9-9B707DFEF4B9}" type="datetimeFigureOut">
              <a:rPr lang="ru-RU" smtClean="0"/>
              <a:pPr/>
              <a:t>10.01.2017</a:t>
            </a:fld>
            <a:endParaRPr lang="ru-RU"/>
          </a:p>
        </p:txBody>
      </p:sp>
      <p:sp>
        <p:nvSpPr>
          <p:cNvPr id="11" name="Нижний колонтитул 10"/>
          <p:cNvSpPr>
            <a:spLocks noGrp="1"/>
          </p:cNvSpPr>
          <p:nvPr>
            <p:ph type="ftr" sz="quarter" idx="11"/>
          </p:nvPr>
        </p:nvSpPr>
        <p:spPr/>
        <p:txBody>
          <a:bodyPr/>
          <a:lstStyle/>
          <a:p>
            <a:endParaRPr lang="ru-RU"/>
          </a:p>
        </p:txBody>
      </p:sp>
      <p:sp>
        <p:nvSpPr>
          <p:cNvPr id="16" name="Номер слайда 15"/>
          <p:cNvSpPr>
            <a:spLocks noGrp="1"/>
          </p:cNvSpPr>
          <p:nvPr>
            <p:ph type="sldNum" sz="quarter" idx="12"/>
          </p:nvPr>
        </p:nvSpPr>
        <p:spPr/>
        <p:txBody>
          <a:bodyPr/>
          <a:lstStyle/>
          <a:p>
            <a:fld id="{F9E344C7-52DE-4786-ADDB-11FBDA56FC48}" type="slidenum">
              <a:rPr lang="ru-RU" smtClean="0"/>
              <a:pPr/>
              <a:t>‹#›</a:t>
            </a:fld>
            <a:endParaRPr lang="ru-RU"/>
          </a:p>
        </p:txBody>
      </p:sp>
      <p:sp>
        <p:nvSpPr>
          <p:cNvPr id="8" name="Заголовок 7"/>
          <p:cNvSpPr>
            <a:spLocks noGrp="1"/>
          </p:cNvSpPr>
          <p:nvPr>
            <p:ph type="title"/>
          </p:nvPr>
        </p:nvSpPr>
        <p:spPr>
          <a:xfrm>
            <a:off x="180475" y="2947085"/>
            <a:ext cx="8686800" cy="1184825"/>
          </a:xfrm>
        </p:spPr>
        <p:txBody>
          <a:bodyPr rtlCol="0" anchor="t"/>
          <a:lstStyle>
            <a:lvl1pPr algn="r">
              <a:defRPr/>
            </a:lvl1pPr>
          </a:lstStyle>
          <a:p>
            <a:r>
              <a:rPr kumimoji="0" lang="ru-RU" smtClean="0"/>
              <a:t>Образец заголовка</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0" name="Заголовок 19"/>
          <p:cNvSpPr>
            <a:spLocks noGrp="1"/>
          </p:cNvSpPr>
          <p:nvPr>
            <p:ph type="title"/>
          </p:nvPr>
        </p:nvSpPr>
        <p:spPr>
          <a:xfrm>
            <a:off x="301752" y="457200"/>
            <a:ext cx="8686800" cy="841248"/>
          </a:xfrm>
        </p:spPr>
        <p:txBody>
          <a:bodyPr/>
          <a:lstStyle/>
          <a:p>
            <a:r>
              <a:rPr kumimoji="0" lang="ru-RU" smtClean="0"/>
              <a:t>Образец заголовка</a:t>
            </a:r>
            <a:endParaRPr kumimoji="0" lang="en-US"/>
          </a:p>
        </p:txBody>
      </p:sp>
      <p:sp>
        <p:nvSpPr>
          <p:cNvPr id="14" name="Содержимое 13"/>
          <p:cNvSpPr>
            <a:spLocks noGrp="1"/>
          </p:cNvSpPr>
          <p:nvPr>
            <p:ph sz="half" idx="1"/>
          </p:nvPr>
        </p:nvSpPr>
        <p:spPr>
          <a:xfrm>
            <a:off x="304800" y="1600200"/>
            <a:ext cx="41910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3" name="Содержимое 12"/>
          <p:cNvSpPr>
            <a:spLocks noGrp="1"/>
          </p:cNvSpPr>
          <p:nvPr>
            <p:ph sz="half" idx="2"/>
          </p:nvPr>
        </p:nvSpPr>
        <p:spPr>
          <a:xfrm>
            <a:off x="4648200" y="1600200"/>
            <a:ext cx="43434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21" name="Дата 20"/>
          <p:cNvSpPr>
            <a:spLocks noGrp="1"/>
          </p:cNvSpPr>
          <p:nvPr>
            <p:ph type="dt" sz="half" idx="10"/>
          </p:nvPr>
        </p:nvSpPr>
        <p:spPr/>
        <p:txBody>
          <a:bodyPr/>
          <a:lstStyle/>
          <a:p>
            <a:fld id="{EA65E91D-D6FE-4A68-A5F9-9B707DFEF4B9}" type="datetimeFigureOut">
              <a:rPr lang="ru-RU" smtClean="0"/>
              <a:pPr/>
              <a:t>10.01.2017</a:t>
            </a:fld>
            <a:endParaRPr lang="ru-RU"/>
          </a:p>
        </p:txBody>
      </p:sp>
      <p:sp>
        <p:nvSpPr>
          <p:cNvPr id="10" name="Нижний колонтитул 9"/>
          <p:cNvSpPr>
            <a:spLocks noGrp="1"/>
          </p:cNvSpPr>
          <p:nvPr>
            <p:ph type="ftr" sz="quarter" idx="11"/>
          </p:nvPr>
        </p:nvSpPr>
        <p:spPr/>
        <p:txBody>
          <a:bodyPr/>
          <a:lstStyle/>
          <a:p>
            <a:endParaRPr lang="ru-RU"/>
          </a:p>
        </p:txBody>
      </p:sp>
      <p:sp>
        <p:nvSpPr>
          <p:cNvPr id="31" name="Номер слайда 30"/>
          <p:cNvSpPr>
            <a:spLocks noGrp="1"/>
          </p:cNvSpPr>
          <p:nvPr>
            <p:ph type="sldNum" sz="quarter" idx="12"/>
          </p:nvPr>
        </p:nvSpPr>
        <p:spPr/>
        <p:txBody>
          <a:bodyPr/>
          <a:lstStyle/>
          <a:p>
            <a:fld id="{F9E344C7-52DE-4786-ADDB-11FBDA56FC48}"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Сравнение">
    <p:spTree>
      <p:nvGrpSpPr>
        <p:cNvPr id="1" name=""/>
        <p:cNvGrpSpPr/>
        <p:nvPr/>
      </p:nvGrpSpPr>
      <p:grpSpPr>
        <a:xfrm>
          <a:off x="0" y="0"/>
          <a:ext cx="0" cy="0"/>
          <a:chOff x="0" y="0"/>
          <a:chExt cx="0" cy="0"/>
        </a:xfrm>
      </p:grpSpPr>
      <p:sp>
        <p:nvSpPr>
          <p:cNvPr id="29" name="Заголовок 28"/>
          <p:cNvSpPr>
            <a:spLocks noGrp="1"/>
          </p:cNvSpPr>
          <p:nvPr>
            <p:ph type="title"/>
          </p:nvPr>
        </p:nvSpPr>
        <p:spPr>
          <a:xfrm>
            <a:off x="304800" y="5410200"/>
            <a:ext cx="8610600" cy="882650"/>
          </a:xfrm>
        </p:spPr>
        <p:txBody>
          <a:bodyPr anchor="ctr"/>
          <a:lstStyle>
            <a:lvl1pPr>
              <a:defRPr/>
            </a:lvl1pPr>
          </a:lstStyle>
          <a:p>
            <a:r>
              <a:rPr kumimoji="0" lang="ru-RU" smtClean="0"/>
              <a:t>Образец заголовка</a:t>
            </a:r>
            <a:endParaRPr kumimoji="0" lang="en-US"/>
          </a:p>
        </p:txBody>
      </p:sp>
      <p:sp>
        <p:nvSpPr>
          <p:cNvPr id="13" name="Текст 12"/>
          <p:cNvSpPr>
            <a:spLocks noGrp="1"/>
          </p:cNvSpPr>
          <p:nvPr>
            <p:ph type="body" idx="1"/>
          </p:nvPr>
        </p:nvSpPr>
        <p:spPr>
          <a:xfrm>
            <a:off x="281444" y="666750"/>
            <a:ext cx="4290556"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25" name="Текст 24"/>
          <p:cNvSpPr>
            <a:spLocks noGrp="1"/>
          </p:cNvSpPr>
          <p:nvPr>
            <p:ph type="body" sz="half" idx="3"/>
          </p:nvPr>
        </p:nvSpPr>
        <p:spPr>
          <a:xfrm>
            <a:off x="4645025" y="666750"/>
            <a:ext cx="4292241"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4" name="Содержимое 3"/>
          <p:cNvSpPr>
            <a:spLocks noGrp="1"/>
          </p:cNvSpPr>
          <p:nvPr>
            <p:ph sz="quarter" idx="2"/>
          </p:nvPr>
        </p:nvSpPr>
        <p:spPr>
          <a:xfrm>
            <a:off x="281444" y="1316037"/>
            <a:ext cx="429055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28" name="Содержимое 27"/>
          <p:cNvSpPr>
            <a:spLocks noGrp="1"/>
          </p:cNvSpPr>
          <p:nvPr>
            <p:ph sz="quarter" idx="4"/>
          </p:nvPr>
        </p:nvSpPr>
        <p:spPr>
          <a:xfrm>
            <a:off x="4648730" y="1316037"/>
            <a:ext cx="428853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0" name="Дата 9"/>
          <p:cNvSpPr>
            <a:spLocks noGrp="1"/>
          </p:cNvSpPr>
          <p:nvPr>
            <p:ph type="dt" sz="half" idx="10"/>
          </p:nvPr>
        </p:nvSpPr>
        <p:spPr/>
        <p:txBody>
          <a:bodyPr/>
          <a:lstStyle/>
          <a:p>
            <a:fld id="{EA65E91D-D6FE-4A68-A5F9-9B707DFEF4B9}" type="datetimeFigureOut">
              <a:rPr lang="ru-RU" smtClean="0"/>
              <a:pPr/>
              <a:t>10.01.2017</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a:xfrm>
            <a:off x="8229600" y="6477000"/>
            <a:ext cx="762000" cy="246888"/>
          </a:xfrm>
        </p:spPr>
        <p:txBody>
          <a:bodyPr/>
          <a:lstStyle/>
          <a:p>
            <a:fld id="{F9E344C7-52DE-4786-ADDB-11FBDA56FC48}" type="slidenum">
              <a:rPr lang="ru-RU" smtClean="0"/>
              <a:pPr/>
              <a:t>‹#›</a:t>
            </a:fld>
            <a:endParaRPr lang="ru-RU"/>
          </a:p>
        </p:txBody>
      </p:sp>
      <p:sp>
        <p:nvSpPr>
          <p:cNvPr id="11" name="Прямая соединительная линия 10"/>
          <p:cNvSpPr>
            <a:spLocks noChangeShapeType="1"/>
          </p:cNvSpPr>
          <p:nvPr/>
        </p:nvSpPr>
        <p:spPr bwMode="auto">
          <a:xfrm>
            <a:off x="514350" y="6019800"/>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30" name="Заголовок 29"/>
          <p:cNvSpPr>
            <a:spLocks noGrp="1"/>
          </p:cNvSpPr>
          <p:nvPr>
            <p:ph type="title"/>
          </p:nvPr>
        </p:nvSpPr>
        <p:spPr>
          <a:xfrm>
            <a:off x="301752" y="457200"/>
            <a:ext cx="8686800" cy="841248"/>
          </a:xfrm>
        </p:spPr>
        <p:txBody>
          <a:bodyPr/>
          <a:lstStyle/>
          <a:p>
            <a:r>
              <a:rPr kumimoji="0" lang="ru-RU" smtClean="0"/>
              <a:t>Образец заголовка</a:t>
            </a:r>
            <a:endParaRPr kumimoji="0" lang="en-US"/>
          </a:p>
        </p:txBody>
      </p:sp>
      <p:sp>
        <p:nvSpPr>
          <p:cNvPr id="12" name="Дата 11"/>
          <p:cNvSpPr>
            <a:spLocks noGrp="1"/>
          </p:cNvSpPr>
          <p:nvPr>
            <p:ph type="dt" sz="half" idx="10"/>
          </p:nvPr>
        </p:nvSpPr>
        <p:spPr/>
        <p:txBody>
          <a:bodyPr/>
          <a:lstStyle/>
          <a:p>
            <a:fld id="{EA65E91D-D6FE-4A68-A5F9-9B707DFEF4B9}" type="datetimeFigureOut">
              <a:rPr lang="ru-RU" smtClean="0"/>
              <a:pPr/>
              <a:t>10.01.2017</a:t>
            </a:fld>
            <a:endParaRPr lang="ru-RU"/>
          </a:p>
        </p:txBody>
      </p:sp>
      <p:sp>
        <p:nvSpPr>
          <p:cNvPr id="21" name="Нижний колонтитул 20"/>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F9E344C7-52DE-4786-ADDB-11FBDA56FC48}"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Пустой слайд">
    <p:spTree>
      <p:nvGrpSpPr>
        <p:cNvPr id="1" name=""/>
        <p:cNvGrpSpPr/>
        <p:nvPr/>
      </p:nvGrpSpPr>
      <p:grpSpPr>
        <a:xfrm>
          <a:off x="0" y="0"/>
          <a:ext cx="0" cy="0"/>
          <a:chOff x="0" y="0"/>
          <a:chExt cx="0" cy="0"/>
        </a:xfrm>
      </p:grpSpPr>
      <p:sp>
        <p:nvSpPr>
          <p:cNvPr id="3" name="Дата 2"/>
          <p:cNvSpPr>
            <a:spLocks noGrp="1"/>
          </p:cNvSpPr>
          <p:nvPr>
            <p:ph type="dt" sz="half" idx="10"/>
          </p:nvPr>
        </p:nvSpPr>
        <p:spPr/>
        <p:txBody>
          <a:bodyPr/>
          <a:lstStyle/>
          <a:p>
            <a:fld id="{EA65E91D-D6FE-4A68-A5F9-9B707DFEF4B9}" type="datetimeFigureOut">
              <a:rPr lang="ru-RU" smtClean="0"/>
              <a:pPr/>
              <a:t>10.01.2017</a:t>
            </a:fld>
            <a:endParaRPr lang="ru-RU"/>
          </a:p>
        </p:txBody>
      </p:sp>
      <p:sp>
        <p:nvSpPr>
          <p:cNvPr id="24" name="Нижний колонтитул 23"/>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F9E344C7-52DE-4786-ADDB-11FBDA56FC48}"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sp>
        <p:nvSpPr>
          <p:cNvPr id="8" name="Прямая соединительная линия 7"/>
          <p:cNvSpPr>
            <a:spLocks noChangeShapeType="1"/>
          </p:cNvSpPr>
          <p:nvPr/>
        </p:nvSpPr>
        <p:spPr bwMode="auto">
          <a:xfrm>
            <a:off x="514350" y="5849117"/>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Заголовок 11"/>
          <p:cNvSpPr>
            <a:spLocks noGrp="1"/>
          </p:cNvSpPr>
          <p:nvPr>
            <p:ph type="title"/>
          </p:nvPr>
        </p:nvSpPr>
        <p:spPr>
          <a:xfrm>
            <a:off x="457200" y="5486400"/>
            <a:ext cx="8458200" cy="520700"/>
          </a:xfrm>
        </p:spPr>
        <p:txBody>
          <a:bodyPr anchor="ctr"/>
          <a:lstStyle>
            <a:lvl1pPr algn="l">
              <a:buNone/>
              <a:defRPr sz="2000" b="1"/>
            </a:lvl1pPr>
          </a:lstStyle>
          <a:p>
            <a:r>
              <a:rPr kumimoji="0" lang="ru-RU" smtClean="0"/>
              <a:t>Образец заголовка</a:t>
            </a:r>
            <a:endParaRPr kumimoji="0" lang="en-US"/>
          </a:p>
        </p:txBody>
      </p:sp>
      <p:sp>
        <p:nvSpPr>
          <p:cNvPr id="26" name="Текст 25"/>
          <p:cNvSpPr>
            <a:spLocks noGrp="1"/>
          </p:cNvSpPr>
          <p:nvPr>
            <p:ph type="body" idx="2"/>
          </p:nvPr>
        </p:nvSpPr>
        <p:spPr>
          <a:xfrm>
            <a:off x="457200" y="609600"/>
            <a:ext cx="3008313" cy="4800600"/>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ru-RU" smtClean="0"/>
              <a:t>Образец текста</a:t>
            </a:r>
          </a:p>
        </p:txBody>
      </p:sp>
      <p:sp>
        <p:nvSpPr>
          <p:cNvPr id="14" name="Содержимое 13"/>
          <p:cNvSpPr>
            <a:spLocks noGrp="1"/>
          </p:cNvSpPr>
          <p:nvPr>
            <p:ph sz="half" idx="1"/>
          </p:nvPr>
        </p:nvSpPr>
        <p:spPr>
          <a:xfrm>
            <a:off x="3575050" y="609600"/>
            <a:ext cx="5340350" cy="4800600"/>
          </a:xfrm>
        </p:spPr>
        <p:txBody>
          <a:bodyPr/>
          <a:lstStyle>
            <a:lvl1pPr>
              <a:defRPr sz="3200"/>
            </a:lvl1pPr>
            <a:lvl2pPr>
              <a:defRPr sz="2800"/>
            </a:lvl2pPr>
            <a:lvl3pPr>
              <a:defRPr sz="2400"/>
            </a:lvl3pPr>
            <a:lvl4pPr>
              <a:defRPr sz="2000"/>
            </a:lvl4pPr>
            <a:lvl5pPr>
              <a:defRPr sz="20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25" name="Дата 24"/>
          <p:cNvSpPr>
            <a:spLocks noGrp="1"/>
          </p:cNvSpPr>
          <p:nvPr>
            <p:ph type="dt" sz="half" idx="10"/>
          </p:nvPr>
        </p:nvSpPr>
        <p:spPr/>
        <p:txBody>
          <a:bodyPr/>
          <a:lstStyle/>
          <a:p>
            <a:fld id="{EA65E91D-D6FE-4A68-A5F9-9B707DFEF4B9}" type="datetimeFigureOut">
              <a:rPr lang="ru-RU" smtClean="0"/>
              <a:pPr/>
              <a:t>10.01.2017</a:t>
            </a:fld>
            <a:endParaRPr lang="ru-RU"/>
          </a:p>
        </p:txBody>
      </p:sp>
      <p:sp>
        <p:nvSpPr>
          <p:cNvPr id="29" name="Нижний колонтитул 28"/>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F9E344C7-52DE-4786-ADDB-11FBDA56FC48}"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13" name="Рисунок 12"/>
          <p:cNvSpPr>
            <a:spLocks noGrp="1"/>
          </p:cNvSpPr>
          <p:nvPr>
            <p:ph type="pic" idx="1"/>
          </p:nvPr>
        </p:nvSpPr>
        <p:spPr>
          <a:xfrm>
            <a:off x="3505200" y="616634"/>
            <a:ext cx="5029200" cy="3657600"/>
          </a:xfrm>
          <a:solidFill>
            <a:schemeClr val="bg1"/>
          </a:solidFill>
          <a:ln w="6350">
            <a:solidFill>
              <a:schemeClr val="accent1"/>
            </a:solidFill>
          </a:ln>
          <a:effectLst>
            <a:reflection blurRad="1000" stA="49000" endA="500" endPos="10000" dist="900" dir="5400000" sy="-90000" algn="bl" rotWithShape="0"/>
          </a:effectLst>
        </p:spPr>
        <p:txBody>
          <a:bodyPr/>
          <a:lstStyle>
            <a:lvl1pPr marL="0" indent="0">
              <a:buNone/>
              <a:defRPr sz="3200"/>
            </a:lvl1pPr>
          </a:lstStyle>
          <a:p>
            <a:r>
              <a:rPr kumimoji="0" lang="ru-RU" smtClean="0"/>
              <a:t>Вставка рисунка</a:t>
            </a:r>
            <a:endParaRPr kumimoji="0" lang="en-US" dirty="0"/>
          </a:p>
        </p:txBody>
      </p:sp>
      <p:sp>
        <p:nvSpPr>
          <p:cNvPr id="7" name="Дата 6"/>
          <p:cNvSpPr>
            <a:spLocks noGrp="1"/>
          </p:cNvSpPr>
          <p:nvPr>
            <p:ph type="dt" sz="half" idx="10"/>
          </p:nvPr>
        </p:nvSpPr>
        <p:spPr/>
        <p:txBody>
          <a:bodyPr/>
          <a:lstStyle/>
          <a:p>
            <a:fld id="{EA65E91D-D6FE-4A68-A5F9-9B707DFEF4B9}" type="datetimeFigureOut">
              <a:rPr lang="ru-RU" smtClean="0"/>
              <a:pPr/>
              <a:t>10.01.2017</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31" name="Номер слайда 30"/>
          <p:cNvSpPr>
            <a:spLocks noGrp="1"/>
          </p:cNvSpPr>
          <p:nvPr>
            <p:ph type="sldNum" sz="quarter" idx="12"/>
          </p:nvPr>
        </p:nvSpPr>
        <p:spPr/>
        <p:txBody>
          <a:bodyPr/>
          <a:lstStyle/>
          <a:p>
            <a:fld id="{F9E344C7-52DE-4786-ADDB-11FBDA56FC48}" type="slidenum">
              <a:rPr lang="ru-RU" smtClean="0"/>
              <a:pPr/>
              <a:t>‹#›</a:t>
            </a:fld>
            <a:endParaRPr lang="ru-RU"/>
          </a:p>
        </p:txBody>
      </p:sp>
      <p:sp>
        <p:nvSpPr>
          <p:cNvPr id="17" name="Заголовок 16"/>
          <p:cNvSpPr>
            <a:spLocks noGrp="1"/>
          </p:cNvSpPr>
          <p:nvPr>
            <p:ph type="title"/>
          </p:nvPr>
        </p:nvSpPr>
        <p:spPr>
          <a:xfrm>
            <a:off x="381000" y="4993760"/>
            <a:ext cx="5867400" cy="522288"/>
          </a:xfrm>
        </p:spPr>
        <p:txBody>
          <a:bodyPr anchor="ctr"/>
          <a:lstStyle>
            <a:lvl1pPr algn="l">
              <a:buNone/>
              <a:defRPr sz="2000" b="1"/>
            </a:lvl1pPr>
          </a:lstStyle>
          <a:p>
            <a:r>
              <a:rPr kumimoji="0" lang="ru-RU" smtClean="0"/>
              <a:t>Образец заголовка</a:t>
            </a:r>
            <a:endParaRPr kumimoji="0" lang="en-US"/>
          </a:p>
        </p:txBody>
      </p:sp>
      <p:sp>
        <p:nvSpPr>
          <p:cNvPr id="26" name="Текст 25"/>
          <p:cNvSpPr>
            <a:spLocks noGrp="1"/>
          </p:cNvSpPr>
          <p:nvPr>
            <p:ph type="body" sz="half" idx="2"/>
          </p:nvPr>
        </p:nvSpPr>
        <p:spPr>
          <a:xfrm>
            <a:off x="381000" y="5533218"/>
            <a:ext cx="5867400" cy="768350"/>
          </a:xfrm>
        </p:spPr>
        <p:txBody>
          <a:bodyPr lIns="109728" tIns="0"/>
          <a:lstStyle>
            <a:lvl1pPr marL="0" indent="0">
              <a:buNone/>
              <a:defRPr sz="1400"/>
            </a:lvl1pPr>
            <a:lvl2pPr>
              <a:defRPr sz="1200"/>
            </a:lvl2pPr>
            <a:lvl3pPr>
              <a:defRPr sz="1000"/>
            </a:lvl3pPr>
            <a:lvl4pPr>
              <a:defRPr sz="900"/>
            </a:lvl4pPr>
            <a:lvl5pPr>
              <a:defRPr sz="900"/>
            </a:lvl5pPr>
          </a:lstStyle>
          <a:p>
            <a:pPr lvl="0" eaLnBrk="1" latinLnBrk="0" hangingPunct="1"/>
            <a:r>
              <a:rPr kumimoji="0" lang="ru-RU" smtClean="0"/>
              <a:t>Образец текста</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Прямая соединительная линия 6"/>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Текст 7"/>
          <p:cNvSpPr>
            <a:spLocks noGrp="1"/>
          </p:cNvSpPr>
          <p:nvPr>
            <p:ph type="body" idx="1"/>
          </p:nvPr>
        </p:nvSpPr>
        <p:spPr>
          <a:xfrm>
            <a:off x="304800" y="1554162"/>
            <a:ext cx="8686800" cy="4525963"/>
          </a:xfrm>
          <a:prstGeom prst="rect">
            <a:avLst/>
          </a:prstGeom>
        </p:spPr>
        <p:txBody>
          <a:bodyPr vert="horz">
            <a:normAutofit/>
          </a:bodyPr>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11" name="Дата 10"/>
          <p:cNvSpPr>
            <a:spLocks noGrp="1"/>
          </p:cNvSpPr>
          <p:nvPr>
            <p:ph type="dt" sz="half" idx="2"/>
          </p:nvPr>
        </p:nvSpPr>
        <p:spPr>
          <a:xfrm>
            <a:off x="6477000" y="76200"/>
            <a:ext cx="2514600" cy="288925"/>
          </a:xfrm>
          <a:prstGeom prst="rect">
            <a:avLst/>
          </a:prstGeom>
        </p:spPr>
        <p:txBody>
          <a:bodyPr vert="horz"/>
          <a:lstStyle>
            <a:lvl1pPr algn="l" eaLnBrk="1" latinLnBrk="0" hangingPunct="1">
              <a:defRPr kumimoji="0" sz="1200">
                <a:solidFill>
                  <a:schemeClr val="accent1">
                    <a:shade val="75000"/>
                  </a:schemeClr>
                </a:solidFill>
              </a:defRPr>
            </a:lvl1pPr>
          </a:lstStyle>
          <a:p>
            <a:fld id="{EA65E91D-D6FE-4A68-A5F9-9B707DFEF4B9}" type="datetimeFigureOut">
              <a:rPr lang="ru-RU" smtClean="0"/>
              <a:pPr/>
              <a:t>10.01.2017</a:t>
            </a:fld>
            <a:endParaRPr lang="ru-RU"/>
          </a:p>
        </p:txBody>
      </p:sp>
      <p:sp>
        <p:nvSpPr>
          <p:cNvPr id="28" name="Нижний колонтитул 27"/>
          <p:cNvSpPr>
            <a:spLocks noGrp="1"/>
          </p:cNvSpPr>
          <p:nvPr>
            <p:ph type="ftr" sz="quarter" idx="3"/>
          </p:nvPr>
        </p:nvSpPr>
        <p:spPr>
          <a:xfrm>
            <a:off x="3124200" y="76200"/>
            <a:ext cx="3352800" cy="288925"/>
          </a:xfrm>
          <a:prstGeom prst="rect">
            <a:avLst/>
          </a:prstGeom>
        </p:spPr>
        <p:txBody>
          <a:bodyPr vert="horz"/>
          <a:lstStyle>
            <a:lvl1pPr algn="r" eaLnBrk="1" latinLnBrk="0" hangingPunct="1">
              <a:defRPr kumimoji="0" sz="1200">
                <a:solidFill>
                  <a:schemeClr val="accent1">
                    <a:shade val="75000"/>
                  </a:schemeClr>
                </a:solidFill>
              </a:defRPr>
            </a:lvl1pPr>
          </a:lstStyle>
          <a:p>
            <a:endParaRPr lang="ru-RU"/>
          </a:p>
        </p:txBody>
      </p:sp>
      <p:sp>
        <p:nvSpPr>
          <p:cNvPr id="5" name="Номер слайда 4"/>
          <p:cNvSpPr>
            <a:spLocks noGrp="1"/>
          </p:cNvSpPr>
          <p:nvPr>
            <p:ph type="sldNum" sz="quarter" idx="4"/>
          </p:nvPr>
        </p:nvSpPr>
        <p:spPr>
          <a:xfrm>
            <a:off x="8229600" y="6477000"/>
            <a:ext cx="762000" cy="244475"/>
          </a:xfrm>
          <a:prstGeom prst="rect">
            <a:avLst/>
          </a:prstGeom>
        </p:spPr>
        <p:txBody>
          <a:bodyPr vert="horz"/>
          <a:lstStyle>
            <a:lvl1pPr algn="r" eaLnBrk="1" latinLnBrk="0" hangingPunct="1">
              <a:defRPr kumimoji="0" sz="1200">
                <a:solidFill>
                  <a:schemeClr val="accent1">
                    <a:shade val="75000"/>
                  </a:schemeClr>
                </a:solidFill>
              </a:defRPr>
            </a:lvl1pPr>
          </a:lstStyle>
          <a:p>
            <a:fld id="{F9E344C7-52DE-4786-ADDB-11FBDA56FC48}" type="slidenum">
              <a:rPr lang="ru-RU" smtClean="0"/>
              <a:pPr/>
              <a:t>‹#›</a:t>
            </a:fld>
            <a:endParaRPr lang="ru-RU"/>
          </a:p>
        </p:txBody>
      </p:sp>
      <p:sp>
        <p:nvSpPr>
          <p:cNvPr id="10" name="Заголовок 9"/>
          <p:cNvSpPr>
            <a:spLocks noGrp="1"/>
          </p:cNvSpPr>
          <p:nvPr>
            <p:ph type="title"/>
          </p:nvPr>
        </p:nvSpPr>
        <p:spPr>
          <a:xfrm>
            <a:off x="304800" y="457200"/>
            <a:ext cx="8686800" cy="838200"/>
          </a:xfrm>
          <a:prstGeom prst="rect">
            <a:avLst/>
          </a:prstGeom>
        </p:spPr>
        <p:txBody>
          <a:bodyPr vert="horz" anchor="ctr">
            <a:normAutofit/>
          </a:bodyPr>
          <a:lstStyle/>
          <a:p>
            <a:r>
              <a:rPr kumimoji="0" lang="ru-RU" smtClean="0"/>
              <a:t>Образец заголовка</a:t>
            </a:r>
            <a:endParaRPr kumimoji="0" lang="en-US"/>
          </a:p>
        </p:txBody>
      </p:sp>
      <p:sp>
        <p:nvSpPr>
          <p:cNvPr id="9" name="Прямая соединительная линия 8"/>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Прямая соединительная линия 11"/>
          <p:cNvSpPr>
            <a:spLocks noChangeShapeType="1"/>
          </p:cNvSpPr>
          <p:nvPr/>
        </p:nvSpPr>
        <p:spPr bwMode="auto">
          <a:xfrm>
            <a:off x="514350" y="1057986"/>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600" kern="1200" cap="all" baseline="0">
          <a:solidFill>
            <a:schemeClr val="tx2"/>
          </a:solidFill>
          <a:effectLst>
            <a:reflection blurRad="12700" stA="48000" endA="300" endPos="55000" dir="5400000" sy="-90000" algn="bl" rotWithShape="0"/>
          </a:effectLst>
          <a:latin typeface="+mj-lt"/>
          <a:ea typeface="+mj-ea"/>
          <a:cs typeface="+mj-cs"/>
        </a:defRPr>
      </a:lvl1pPr>
    </p:titleStyle>
    <p:bodyStyle>
      <a:lvl1pPr marL="342900" indent="-342900" algn="l" rtl="0" eaLnBrk="1" latinLnBrk="0" hangingPunct="1">
        <a:spcBef>
          <a:spcPct val="20000"/>
        </a:spcBef>
        <a:buClr>
          <a:schemeClr val="accent1"/>
        </a:buClr>
        <a:buSzPct val="70000"/>
        <a:buFont typeface="Wingdings 2"/>
        <a:buChar char=""/>
        <a:defRPr kumimoji="0" sz="3200" kern="1200">
          <a:solidFill>
            <a:schemeClr val="tx2"/>
          </a:solidFill>
          <a:latin typeface="+mn-lt"/>
          <a:ea typeface="+mn-ea"/>
          <a:cs typeface="+mn-cs"/>
        </a:defRPr>
      </a:lvl1pPr>
      <a:lvl2pPr marL="742950" indent="-285750" algn="l" rtl="0" eaLnBrk="1" latinLnBrk="0" hangingPunct="1">
        <a:spcBef>
          <a:spcPct val="20000"/>
        </a:spcBef>
        <a:buClr>
          <a:schemeClr val="accent1"/>
        </a:buClr>
        <a:buSzPct val="70000"/>
        <a:buFont typeface="Wingdings 2"/>
        <a:buChar char=""/>
        <a:defRPr kumimoji="0" sz="2800" kern="1200">
          <a:solidFill>
            <a:schemeClr val="tx2"/>
          </a:solidFill>
          <a:latin typeface="+mn-lt"/>
          <a:ea typeface="+mn-ea"/>
          <a:cs typeface="+mn-cs"/>
        </a:defRPr>
      </a:lvl2pPr>
      <a:lvl3pPr marL="1143000" indent="-228600" algn="l" rtl="0" eaLnBrk="1" latinLnBrk="0" hangingPunct="1">
        <a:spcBef>
          <a:spcPct val="20000"/>
        </a:spcBef>
        <a:buClr>
          <a:schemeClr val="accent1"/>
        </a:buClr>
        <a:buSzPct val="70000"/>
        <a:buFont typeface="Wingdings 2"/>
        <a:buChar char=""/>
        <a:defRPr kumimoji="0" sz="2400" kern="1200">
          <a:solidFill>
            <a:schemeClr val="tx2"/>
          </a:solidFill>
          <a:latin typeface="+mn-lt"/>
          <a:ea typeface="+mn-ea"/>
          <a:cs typeface="+mn-cs"/>
        </a:defRPr>
      </a:lvl3pPr>
      <a:lvl4pPr marL="1600200" indent="-228600" algn="l" rtl="0" eaLnBrk="1" latinLnBrk="0" hangingPunct="1">
        <a:spcBef>
          <a:spcPct val="20000"/>
        </a:spcBef>
        <a:buClr>
          <a:schemeClr val="accent1"/>
        </a:buClr>
        <a:buSzPct val="70000"/>
        <a:buFont typeface="Wingdings 2"/>
        <a:buChar char=""/>
        <a:defRPr kumimoji="0" sz="2000" kern="1200">
          <a:solidFill>
            <a:schemeClr val="tx2"/>
          </a:solidFill>
          <a:latin typeface="+mn-lt"/>
          <a:ea typeface="+mn-ea"/>
          <a:cs typeface="+mn-cs"/>
        </a:defRPr>
      </a:lvl4pPr>
      <a:lvl5pPr marL="20574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5pPr>
      <a:lvl6pPr marL="25146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6pPr>
      <a:lvl7pPr marL="2971800" indent="-228600" algn="l" rtl="0" eaLnBrk="1" latinLnBrk="0" hangingPunct="1">
        <a:spcBef>
          <a:spcPct val="20000"/>
        </a:spcBef>
        <a:buClr>
          <a:schemeClr val="accent1"/>
        </a:buClr>
        <a:buSzPct val="60000"/>
        <a:buFont typeface="Wingdings 2"/>
        <a:buChar char=""/>
        <a:defRPr kumimoji="0" sz="1600" kern="1200">
          <a:solidFill>
            <a:schemeClr val="tx2"/>
          </a:solidFill>
          <a:latin typeface="+mn-lt"/>
          <a:ea typeface="+mn-ea"/>
          <a:cs typeface="+mn-cs"/>
        </a:defRPr>
      </a:lvl7pPr>
      <a:lvl8pPr marL="3429000" indent="-228600" algn="l" rtl="0" eaLnBrk="1" latinLnBrk="0" hangingPunct="1">
        <a:spcBef>
          <a:spcPct val="20000"/>
        </a:spcBef>
        <a:buClr>
          <a:schemeClr val="accent1"/>
        </a:buClr>
        <a:buSzPct val="60000"/>
        <a:buFont typeface="Wingdings 2"/>
        <a:buChar char=""/>
        <a:defRPr kumimoji="0" sz="1600" kern="1200" baseline="0">
          <a:solidFill>
            <a:schemeClr val="tx2"/>
          </a:solidFill>
          <a:latin typeface="+mn-lt"/>
          <a:ea typeface="+mn-ea"/>
          <a:cs typeface="+mn-cs"/>
        </a:defRPr>
      </a:lvl8pPr>
      <a:lvl9pPr marL="3886200" indent="-228600" algn="l" rtl="0" eaLnBrk="1" latinLnBrk="0" hangingPunct="1">
        <a:spcBef>
          <a:spcPct val="20000"/>
        </a:spcBef>
        <a:buClr>
          <a:schemeClr val="accent1"/>
        </a:buClr>
        <a:buSzPct val="60000"/>
        <a:buFont typeface="Wingdings 2"/>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lstStyle/>
          <a:p>
            <a:r>
              <a:rPr lang="ru-RU" dirty="0" smtClean="0"/>
              <a:t>Перевернутый </a:t>
            </a:r>
            <a:r>
              <a:rPr lang="ru-RU" dirty="0" smtClean="0"/>
              <a:t>класс</a:t>
            </a:r>
            <a:r>
              <a:rPr lang="ru-RU" dirty="0" smtClean="0"/>
              <a:t/>
            </a:r>
            <a:br>
              <a:rPr lang="ru-RU" dirty="0" smtClean="0"/>
            </a:br>
            <a:endParaRPr lang="ru-RU" dirty="0"/>
          </a:p>
        </p:txBody>
      </p:sp>
      <p:pic>
        <p:nvPicPr>
          <p:cNvPr id="4" name="Рисунок 3" descr="http://www.vladikavkaz-osetia.ru/upload/iblock/ccc/ccc78c7b4fd1739dc773bcb4975e7ffc.jpg"/>
          <p:cNvPicPr>
            <a:picLocks noChangeAspect="1" noChangeArrowheads="1"/>
          </p:cNvPicPr>
          <p:nvPr/>
        </p:nvPicPr>
        <p:blipFill>
          <a:blip r:embed="rId2" cstate="print"/>
          <a:srcRect/>
          <a:stretch>
            <a:fillRect/>
          </a:stretch>
        </p:blipFill>
        <p:spPr bwMode="auto">
          <a:xfrm rot="10800000">
            <a:off x="2339752" y="620688"/>
            <a:ext cx="4536504" cy="3417450"/>
          </a:xfrm>
          <a:prstGeom prst="rect">
            <a:avLst/>
          </a:prstGeom>
          <a:noFill/>
          <a:ln w="9525">
            <a:noFill/>
            <a:miter lim="800000"/>
            <a:headEnd/>
            <a:tailEnd/>
          </a:ln>
        </p:spPr>
      </p:pic>
      <p:sp>
        <p:nvSpPr>
          <p:cNvPr id="5" name="Подзаголовок 4"/>
          <p:cNvSpPr>
            <a:spLocks noGrp="1"/>
          </p:cNvSpPr>
          <p:nvPr>
            <p:ph type="subTitle" idx="1"/>
          </p:nvPr>
        </p:nvSpPr>
        <p:spPr/>
        <p:txBody>
          <a:bodyPr/>
          <a:lstStyle/>
          <a:p>
            <a:endParaRPr lang="ru-RU"/>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smtClean="0"/>
              <a:t>Какова роль в процессе преподавания и обучения?</a:t>
            </a:r>
            <a:endParaRPr lang="ru-RU"/>
          </a:p>
        </p:txBody>
      </p:sp>
      <p:sp>
        <p:nvSpPr>
          <p:cNvPr id="3" name="Содержимое 2"/>
          <p:cNvSpPr>
            <a:spLocks noGrp="1"/>
          </p:cNvSpPr>
          <p:nvPr>
            <p:ph idx="1"/>
          </p:nvPr>
        </p:nvSpPr>
        <p:spPr/>
        <p:txBody>
          <a:bodyPr>
            <a:normAutofit fontScale="62500" lnSpcReduction="20000"/>
          </a:bodyPr>
          <a:lstStyle/>
          <a:p>
            <a:pPr>
              <a:buNone/>
            </a:pPr>
            <a:r>
              <a:rPr lang="ru-RU" dirty="0" smtClean="0"/>
              <a:t>     Во-первых, ученики должны понимать, что они сами теперь во многом отвечают за свое обучение. Я больше не стою перед классом, указывая им, что они должны делать. Во многом они сами становятся ответственными за свое обучение. Дети могут выбирать, каким образом достичь поставленной задачи. И, следовательно, встраивание этого элемента выбора в систему обучения — один из главных моментов. Дома они смотрят видео, в которых объясняется тот или иной материал. А в классе на основе полученных знаний и навыков мы уже уделяем больше внимания другим вещам.</a:t>
            </a:r>
          </a:p>
          <a:p>
            <a:r>
              <a:rPr lang="ru-RU" dirty="0" smtClean="0"/>
              <a:t>Во-вторых, это отношение преподавателя к своим ученикам. Я уже не могу просто показать им видео и потом думать, что они все поняли и смогут применить свои знания сами. Я должен находиться в постоянном контакте с учениками. Фактически я работаю с ними один на один, они задают мне множество вопросов, и мы создаем такое дискуссионное поле. И зачастую эти обсуждения помогают и учителю заново осмыслить какие-то вещи.</a:t>
            </a:r>
            <a:endParaRPr lang="ru-RU" dirty="0"/>
          </a:p>
        </p:txBody>
      </p:sp>
      <p:pic>
        <p:nvPicPr>
          <p:cNvPr id="4" name="Рисунок 3" descr="http://www.wiki.vladimir.i-edu.ru/images/1/1f/Ucheniki_w450_h468.jpg"/>
          <p:cNvPicPr>
            <a:picLocks noChangeAspect="1" noChangeArrowheads="1"/>
          </p:cNvPicPr>
          <p:nvPr/>
        </p:nvPicPr>
        <p:blipFill>
          <a:blip r:embed="rId2" cstate="print"/>
          <a:srcRect/>
          <a:stretch>
            <a:fillRect/>
          </a:stretch>
        </p:blipFill>
        <p:spPr bwMode="auto">
          <a:xfrm rot="10800000">
            <a:off x="5868144" y="5373216"/>
            <a:ext cx="1360327" cy="1230723"/>
          </a:xfrm>
          <a:prstGeom prst="rect">
            <a:avLst/>
          </a:prstGeom>
          <a:noFill/>
          <a:ln w="9525">
            <a:noFill/>
            <a:miter lim="800000"/>
            <a:headEnd/>
            <a:tailEnd/>
          </a:ln>
        </p:spPr>
      </p:pic>
      <p:pic>
        <p:nvPicPr>
          <p:cNvPr id="5" name="Рисунок 3" descr="http://www.wiki.vladimir.i-edu.ru/images/d/d1/%D0%92%D0%BF%D0%B5%D1%80%D0%B5%D0%B4_%D0%BA_%D0%B7%D0%BD%D0%B0%D0%BD%D0%B8%D1%8F%D0%BC.jpg"/>
          <p:cNvPicPr>
            <a:picLocks noChangeAspect="1" noChangeArrowheads="1"/>
          </p:cNvPicPr>
          <p:nvPr/>
        </p:nvPicPr>
        <p:blipFill>
          <a:blip r:embed="rId3" cstate="print"/>
          <a:srcRect/>
          <a:stretch>
            <a:fillRect/>
          </a:stretch>
        </p:blipFill>
        <p:spPr bwMode="auto">
          <a:xfrm>
            <a:off x="2915816" y="5373216"/>
            <a:ext cx="1368277" cy="1311489"/>
          </a:xfrm>
          <a:prstGeom prst="rect">
            <a:avLst/>
          </a:prstGeom>
          <a:noFill/>
          <a:ln w="9525">
            <a:noFill/>
            <a:miter lim="800000"/>
            <a:headEnd/>
            <a:tailEnd/>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sz="3100" dirty="0" smtClean="0"/>
              <a:t>Когда прошел первый перевернутый урок?</a:t>
            </a:r>
            <a:r>
              <a:rPr lang="ru-RU" dirty="0" smtClean="0"/>
              <a:t/>
            </a:r>
            <a:br>
              <a:rPr lang="ru-RU" dirty="0" smtClean="0"/>
            </a:br>
            <a:endParaRPr lang="ru-RU" dirty="0"/>
          </a:p>
        </p:txBody>
      </p:sp>
      <p:sp>
        <p:nvSpPr>
          <p:cNvPr id="3" name="Содержимое 2"/>
          <p:cNvSpPr>
            <a:spLocks noGrp="1"/>
          </p:cNvSpPr>
          <p:nvPr>
            <p:ph idx="1"/>
          </p:nvPr>
        </p:nvSpPr>
        <p:spPr/>
        <p:txBody>
          <a:bodyPr/>
          <a:lstStyle/>
          <a:p>
            <a:r>
              <a:rPr lang="ru-RU" dirty="0" smtClean="0"/>
              <a:t> Самая ранняя статья вышла в 2000 году, дело было в университете штата Огайо. Но тогда техника еще не была достаточно совершенной, поэтому такого рода занятия проводились от разу к разу. Пионерами перевернутых уроков являются Джонатан Бергман и Аарон </a:t>
            </a:r>
            <a:r>
              <a:rPr lang="ru-RU" dirty="0" err="1" smtClean="0"/>
              <a:t>Сэмс</a:t>
            </a:r>
            <a:r>
              <a:rPr lang="ru-RU" dirty="0" smtClean="0"/>
              <a:t> — именно они придумали термин и впервые опробовали этот метод.</a:t>
            </a:r>
            <a:endParaRPr lang="ru-RU"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 Что это такое?</a:t>
            </a:r>
            <a:endParaRPr lang="ru-RU" dirty="0"/>
          </a:p>
        </p:txBody>
      </p:sp>
      <p:sp>
        <p:nvSpPr>
          <p:cNvPr id="3" name="Содержимое 2"/>
          <p:cNvSpPr>
            <a:spLocks noGrp="1"/>
          </p:cNvSpPr>
          <p:nvPr>
            <p:ph idx="1"/>
          </p:nvPr>
        </p:nvSpPr>
        <p:spPr/>
        <p:txBody>
          <a:bodyPr>
            <a:normAutofit fontScale="55000" lnSpcReduction="20000"/>
          </a:bodyPr>
          <a:lstStyle/>
          <a:p>
            <a:r>
              <a:rPr lang="ru-RU" b="1" dirty="0" smtClean="0"/>
              <a:t>Перевернутый класс </a:t>
            </a:r>
            <a:r>
              <a:rPr lang="ru-RU" dirty="0" smtClean="0"/>
              <a:t>– это такая педагогическая модель, в которой типичная подача лекций и организация домашних заданий представлены наоборот. Учащиеся смотрят дома короткие видео-лекции, презентации, читают учебник в то время как в классе отводится время на выполнение упражнений, обсуждение проектов и дискуссии. Видео лекции часто рассматриваются как ключевой компонент в перевернутом подходе, такие лекции в настоящее время либо создаются преподавателем и размещаются в интернете, либо хранятся в каком-то </a:t>
            </a:r>
            <a:r>
              <a:rPr lang="ru-RU" dirty="0" err="1" smtClean="0"/>
              <a:t>онлайн-файлообменнике</a:t>
            </a:r>
            <a:r>
              <a:rPr lang="ru-RU" dirty="0" smtClean="0"/>
              <a:t>. Доступность просмотра видео в наши дни, распространилась настолько, что позволяет сделать его неотъемлемой частью концепции перевернутого обучения. </a:t>
            </a:r>
          </a:p>
          <a:p>
            <a:endParaRPr lang="ru-RU" dirty="0" smtClean="0"/>
          </a:p>
          <a:p>
            <a:r>
              <a:rPr lang="ru-RU" b="1" dirty="0" smtClean="0"/>
              <a:t>Понятие перевернутого обучения </a:t>
            </a:r>
            <a:r>
              <a:rPr lang="ru-RU" dirty="0" smtClean="0"/>
              <a:t>опирается на такие идеи, как активное обучение, вовлечение учащихся в общую деятельность, комбинированная систему обучения.   Ценность перевернутых классов в возможности использовать учебное время для групповых занятий, где учащиеся могут обсудить содержание лекции, проверить свои знания и взаимодействовать друг с другом в практической деятельности. Во время учебных занятий роль преподавателя – выступать тренером или консультантом, поощряя учащихся на самостоятельные исследования и совместную работу.</a:t>
            </a:r>
            <a:endParaRPr lang="ru-RU" dirty="0"/>
          </a:p>
        </p:txBody>
      </p:sp>
      <p:pic>
        <p:nvPicPr>
          <p:cNvPr id="4" name="Рисунок 3" descr="http://www.profi-forex.org/system/news/A03_36_3.jpg"/>
          <p:cNvPicPr>
            <a:picLocks noChangeAspect="1" noChangeArrowheads="1"/>
          </p:cNvPicPr>
          <p:nvPr/>
        </p:nvPicPr>
        <p:blipFill>
          <a:blip r:embed="rId2" cstate="print"/>
          <a:srcRect/>
          <a:stretch>
            <a:fillRect/>
          </a:stretch>
        </p:blipFill>
        <p:spPr bwMode="auto">
          <a:xfrm rot="10800000">
            <a:off x="7740352" y="116632"/>
            <a:ext cx="1124842" cy="1318213"/>
          </a:xfrm>
          <a:prstGeom prst="rect">
            <a:avLst/>
          </a:prstGeom>
          <a:noFill/>
          <a:ln w="9525">
            <a:noFill/>
            <a:miter lim="800000"/>
            <a:headEnd/>
            <a:tailEnd/>
          </a:ln>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Как это работает?</a:t>
            </a:r>
            <a:endParaRPr lang="ru-RU" dirty="0"/>
          </a:p>
        </p:txBody>
      </p:sp>
      <p:sp>
        <p:nvSpPr>
          <p:cNvPr id="3" name="Содержимое 2"/>
          <p:cNvSpPr>
            <a:spLocks noGrp="1"/>
          </p:cNvSpPr>
          <p:nvPr>
            <p:ph idx="1"/>
          </p:nvPr>
        </p:nvSpPr>
        <p:spPr/>
        <p:txBody>
          <a:bodyPr>
            <a:normAutofit fontScale="47500" lnSpcReduction="20000"/>
          </a:bodyPr>
          <a:lstStyle/>
          <a:p>
            <a:r>
              <a:rPr lang="ru-RU" dirty="0" smtClean="0"/>
              <a:t>Не существует единой модели перевернутого обучения – термин широко используется для описания структуры практически любых занятий, которые строятся на просмотре предварительно записанных лекций с последующим их обсуждением непосредственно в классе. В одной общей модели студенты могут просматривать несколько лекций, длящихся по 5-7 минут каждая. </a:t>
            </a:r>
            <a:r>
              <a:rPr lang="ru-RU" dirty="0" err="1" smtClean="0"/>
              <a:t>Онлайн-опросы</a:t>
            </a:r>
            <a:r>
              <a:rPr lang="ru-RU" dirty="0" smtClean="0"/>
              <a:t> или задания могут прерываться для проверки усвоения пройденного студентами материала. Прямая реакция на опросы и возможность повторного просмотра лекций помогут прояснить непонятные моменты.</a:t>
            </a:r>
          </a:p>
          <a:p>
            <a:endParaRPr lang="ru-RU" dirty="0" smtClean="0"/>
          </a:p>
          <a:p>
            <a:r>
              <a:rPr lang="ru-RU" dirty="0" smtClean="0"/>
              <a:t>Преподаватели могут проводить в своем классе обсуждения или превратить класс в студию, где студенты создают, сотрудничают и реализуют на практике то, что они узнали из лекций и наблюдали за пределами класса. Являясь специалистами на местах, педагоги предлагают различные подходы, уточняют содержание и наблюдают за прогрессом. Они могут организовать учащихся в специальную рабочую группу, чтобы решить проблему, над которой работают несколько учеников. Поскольку такой подход представляет собой общие изменения в процессе развития, некоторые преподаватели предпочитают применять только некоторые элементы из перевернутой модели обучения или использовать несколько перевернутых уроков в течение всего курса обучения.</a:t>
            </a:r>
          </a:p>
          <a:p>
            <a:r>
              <a:rPr lang="ru-RU" dirty="0" smtClean="0"/>
              <a:t> </a:t>
            </a:r>
            <a:endParaRPr lang="ru-RU" dirty="0"/>
          </a:p>
        </p:txBody>
      </p:sp>
      <p:pic>
        <p:nvPicPr>
          <p:cNvPr id="4" name="Рисунок 3" descr="http://www.profi-forex.org/system/news/A03_36_3.jpg"/>
          <p:cNvPicPr>
            <a:picLocks noChangeAspect="1" noChangeArrowheads="1"/>
          </p:cNvPicPr>
          <p:nvPr/>
        </p:nvPicPr>
        <p:blipFill>
          <a:blip r:embed="rId2" cstate="print"/>
          <a:srcRect/>
          <a:stretch>
            <a:fillRect/>
          </a:stretch>
        </p:blipFill>
        <p:spPr bwMode="auto">
          <a:xfrm rot="10800000">
            <a:off x="4067944" y="4725144"/>
            <a:ext cx="1412875" cy="1655762"/>
          </a:xfrm>
          <a:prstGeom prst="rect">
            <a:avLst/>
          </a:prstGeom>
          <a:noFill/>
          <a:ln w="9525">
            <a:noFill/>
            <a:miter lim="800000"/>
            <a:headEnd/>
            <a:tailEnd/>
          </a:ln>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Кто это применяет?</a:t>
            </a:r>
            <a:endParaRPr lang="ru-RU" dirty="0"/>
          </a:p>
        </p:txBody>
      </p:sp>
      <p:sp>
        <p:nvSpPr>
          <p:cNvPr id="3" name="Содержимое 2"/>
          <p:cNvSpPr>
            <a:spLocks noGrp="1"/>
          </p:cNvSpPr>
          <p:nvPr>
            <p:ph idx="1"/>
          </p:nvPr>
        </p:nvSpPr>
        <p:spPr/>
        <p:txBody>
          <a:bodyPr>
            <a:normAutofit fontScale="92500" lnSpcReduction="10000"/>
          </a:bodyPr>
          <a:lstStyle/>
          <a:p>
            <a:r>
              <a:rPr lang="ru-RU" dirty="0" smtClean="0"/>
              <a:t>Короткие обучающие </a:t>
            </a:r>
            <a:r>
              <a:rPr lang="ru-RU" dirty="0" err="1" smtClean="0"/>
              <a:t>видеолекции</a:t>
            </a:r>
            <a:r>
              <a:rPr lang="ru-RU" dirty="0" smtClean="0"/>
              <a:t>, презентации позволяют учащимся продвигаться по теме в удобном для них темпе, перематывая запись для повторного просмотра важных моментов и пропуская те части, материал которых им уже знаком. Все это способствует тому, что учащиеся приходят в класс подготовленными к использованию программного обеспечения и в состоянии делать творческие проекты совместно с другими учащимися.</a:t>
            </a:r>
          </a:p>
          <a:p>
            <a:endParaRPr lang="ru-RU" dirty="0" smtClean="0"/>
          </a:p>
        </p:txBody>
      </p:sp>
      <p:pic>
        <p:nvPicPr>
          <p:cNvPr id="4" name="Рисунок 3" descr="http://www.wiki.vladimir.i-edu.ru/images/1/1f/Ucheniki_w450_h468.jpg"/>
          <p:cNvPicPr>
            <a:picLocks noChangeAspect="1" noChangeArrowheads="1"/>
          </p:cNvPicPr>
          <p:nvPr/>
        </p:nvPicPr>
        <p:blipFill>
          <a:blip r:embed="rId2" cstate="print"/>
          <a:srcRect/>
          <a:stretch>
            <a:fillRect/>
          </a:stretch>
        </p:blipFill>
        <p:spPr bwMode="auto">
          <a:xfrm rot="10800000">
            <a:off x="6876256" y="188640"/>
            <a:ext cx="1573411" cy="1423507"/>
          </a:xfrm>
          <a:prstGeom prst="rect">
            <a:avLst/>
          </a:prstGeom>
          <a:noFill/>
          <a:ln w="9525">
            <a:noFill/>
            <a:miter lim="800000"/>
            <a:headEnd/>
            <a:tailEnd/>
          </a:ln>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Почему это важно?</a:t>
            </a:r>
            <a:endParaRPr lang="ru-RU" dirty="0"/>
          </a:p>
        </p:txBody>
      </p:sp>
      <p:sp>
        <p:nvSpPr>
          <p:cNvPr id="3" name="Содержимое 2"/>
          <p:cNvSpPr>
            <a:spLocks noGrp="1"/>
          </p:cNvSpPr>
          <p:nvPr>
            <p:ph idx="1"/>
          </p:nvPr>
        </p:nvSpPr>
        <p:spPr/>
        <p:txBody>
          <a:bodyPr>
            <a:normAutofit fontScale="62500" lnSpcReduction="20000"/>
          </a:bodyPr>
          <a:lstStyle/>
          <a:p>
            <a:r>
              <a:rPr lang="ru-RU" dirty="0" smtClean="0"/>
              <a:t>Во время традиционных уроков учащиеся часто пытаются ухватить то, что они слышат в момент речи учителя. У них нет возможности остановиться, чтобы обдумать сказанное, и, таким образом, они могут упускать важные моменты, потому что стараются записать слова преподавателя. А использование видео и других предварительно записанных информационных носителей позволяет полностью контролировать ход лекции: они могут смотреть, перематывать назад или вперед по мере необходимости. Такая возможность имеет особое значение для учащихся с определенными физическими ограничениями, особенно при наличии подписей для людей с нарушениями слуха. Лекции, которые можно просматривать более одного раза могут также помочь тем, для кого английский язык не является родным. Посвятив время на уроке разбору материала, преподаватели имеют возможность обнаружить ошибки в восприятии, особенно те, которые широко распространены в классе. В то же время совместные проекты могут способствовать социальному взаимодействию между учащимися, облегчая процесс восприятия информации друг у друга.</a:t>
            </a:r>
            <a:endParaRPr lang="ru-RU" dirty="0"/>
          </a:p>
        </p:txBody>
      </p:sp>
      <p:pic>
        <p:nvPicPr>
          <p:cNvPr id="4" name="Рисунок 3" descr="http://www.wiki.vladimir.i-edu.ru/images/1/1f/Ucheniki_w450_h468.jpg"/>
          <p:cNvPicPr>
            <a:picLocks noChangeAspect="1" noChangeArrowheads="1"/>
          </p:cNvPicPr>
          <p:nvPr/>
        </p:nvPicPr>
        <p:blipFill>
          <a:blip r:embed="rId2" cstate="print"/>
          <a:srcRect/>
          <a:stretch>
            <a:fillRect/>
          </a:stretch>
        </p:blipFill>
        <p:spPr bwMode="auto">
          <a:xfrm rot="10800000">
            <a:off x="7319984" y="188912"/>
            <a:ext cx="1273153" cy="1151855"/>
          </a:xfrm>
          <a:prstGeom prst="rect">
            <a:avLst/>
          </a:prstGeom>
          <a:noFill/>
          <a:ln w="9525">
            <a:noFill/>
            <a:miter lim="800000"/>
            <a:headEnd/>
            <a:tailEnd/>
          </a:ln>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каковы недостатки?</a:t>
            </a:r>
            <a:endParaRPr lang="ru-RU" dirty="0"/>
          </a:p>
        </p:txBody>
      </p:sp>
      <p:sp>
        <p:nvSpPr>
          <p:cNvPr id="3" name="Содержимое 2"/>
          <p:cNvSpPr>
            <a:spLocks noGrp="1"/>
          </p:cNvSpPr>
          <p:nvPr>
            <p:ph idx="1"/>
          </p:nvPr>
        </p:nvSpPr>
        <p:spPr/>
        <p:txBody>
          <a:bodyPr>
            <a:normAutofit fontScale="47500" lnSpcReduction="20000"/>
          </a:bodyPr>
          <a:lstStyle/>
          <a:p>
            <a:r>
              <a:rPr lang="ru-RU" dirty="0" smtClean="0"/>
              <a:t>При внедрении перевернутой модели обучения легко наделать ошибок. Хотя идея очень проста, эффективный «переворот» требует тщательной подготовки. Запись лекции требует усилий и времени со стороны преподавателей, а элементы классного и внеклассного обучения должны составлять единое целое, чтобы учащиеся могли понять принцип данной модели и были мотивированы на подготовку к занятиям в классе. И, наконец, введение перевернутого обучения может означать дополнительную работу и потребовать новых навыков от преподавателя, хотя этот процесс можно смягчить, вводя модель постепенно.</a:t>
            </a:r>
          </a:p>
          <a:p>
            <a:endParaRPr lang="ru-RU" dirty="0" smtClean="0"/>
          </a:p>
          <a:p>
            <a:r>
              <a:rPr lang="ru-RU" dirty="0" smtClean="0"/>
              <a:t>Учащиеся, в свою очередь, жалуются на потерю очных лекций, особенно, если они чувствуют, что обозначенные </a:t>
            </a:r>
            <a:r>
              <a:rPr lang="ru-RU" dirty="0" err="1" smtClean="0"/>
              <a:t>видеолекции</a:t>
            </a:r>
            <a:r>
              <a:rPr lang="ru-RU" dirty="0" smtClean="0"/>
              <a:t> доступны для всех в интернете. Учащиеся, с этой точки зрения, не могут сразу оценить значение практической части модели, задаваясь вопросом, что же такое обучение принесет им, чего они не могли бы получить от простого поиска в интернете. Те, кто привык посещать занятия для прослушивания лекций, вполне свободно могут пропустить занятия, посвященные активной деятельности и, таким образом, упустить реальную ценность перевернутого обучения. Наконец, даже если студенты принимают такую модель обучения, их оборудование не всегда позволяет качественно принимать и просматривать видео.</a:t>
            </a:r>
          </a:p>
          <a:p>
            <a:r>
              <a:rPr lang="ru-RU" dirty="0" smtClean="0"/>
              <a:t> </a:t>
            </a:r>
            <a:endParaRPr lang="ru-RU" dirty="0"/>
          </a:p>
        </p:txBody>
      </p:sp>
      <p:pic>
        <p:nvPicPr>
          <p:cNvPr id="4" name="Рисунок 3" descr="http://www.wiki.vladimir.i-edu.ru/images/1/1f/Ucheniki_w450_h468.jpg"/>
          <p:cNvPicPr>
            <a:picLocks noChangeAspect="1" noChangeArrowheads="1"/>
          </p:cNvPicPr>
          <p:nvPr/>
        </p:nvPicPr>
        <p:blipFill>
          <a:blip r:embed="rId2" cstate="print"/>
          <a:srcRect/>
          <a:stretch>
            <a:fillRect/>
          </a:stretch>
        </p:blipFill>
        <p:spPr bwMode="auto">
          <a:xfrm rot="10800000">
            <a:off x="6948264" y="4869160"/>
            <a:ext cx="1690132" cy="1529107"/>
          </a:xfrm>
          <a:prstGeom prst="rect">
            <a:avLst/>
          </a:prstGeom>
          <a:noFill/>
          <a:ln w="9525">
            <a:noFill/>
            <a:miter lim="800000"/>
            <a:headEnd/>
            <a:tailEnd/>
          </a:ln>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Где это применяется?</a:t>
            </a:r>
            <a:endParaRPr lang="ru-RU" dirty="0"/>
          </a:p>
        </p:txBody>
      </p:sp>
      <p:sp>
        <p:nvSpPr>
          <p:cNvPr id="3" name="Содержимое 2"/>
          <p:cNvSpPr>
            <a:spLocks noGrp="1"/>
          </p:cNvSpPr>
          <p:nvPr>
            <p:ph idx="1"/>
          </p:nvPr>
        </p:nvSpPr>
        <p:spPr/>
        <p:txBody>
          <a:bodyPr>
            <a:normAutofit fontScale="70000" lnSpcReduction="20000"/>
          </a:bodyPr>
          <a:lstStyle/>
          <a:p>
            <a:r>
              <a:rPr lang="ru-RU" dirty="0" smtClean="0"/>
              <a:t>По мере обретения перевернутыми классами популярности, должны появляться новые инструменты для поддержки внеклассной части учебной программы. В частности, продолжающееся развитие мощных мобильных устройств предлагает широкий выбор богатых, образовательных ресурсов и возможность пользоваться ими в удобном месте и подходящее время. Все большее число курсов будут охотно использовать элементы перевернутого обучения, дополняющие традиционную внеклассную работу с видео-презентациями и поддерживающие проектную и лабораторную работу во время занятий в классе. На определенном уровне принятия данной модели, образовательным учреждениям, возможно, придется обратить пристальное внимание на пространство в классах, чтобы удостовериться в возможности поддержания активной деятельности и совместной работы, распространенной в перевернутых классах.</a:t>
            </a:r>
            <a:endParaRPr lang="ru-RU" dirty="0"/>
          </a:p>
        </p:txBody>
      </p:sp>
      <p:pic>
        <p:nvPicPr>
          <p:cNvPr id="4" name="Рисунок 3" descr="http://www.wiki.vladimir.i-edu.ru/images/1/1f/Ucheniki_w450_h468.jpg"/>
          <p:cNvPicPr>
            <a:picLocks noChangeAspect="1" noChangeArrowheads="1"/>
          </p:cNvPicPr>
          <p:nvPr/>
        </p:nvPicPr>
        <p:blipFill>
          <a:blip r:embed="rId2" cstate="print"/>
          <a:srcRect/>
          <a:stretch>
            <a:fillRect/>
          </a:stretch>
        </p:blipFill>
        <p:spPr bwMode="auto">
          <a:xfrm rot="10800000">
            <a:off x="6443906" y="116631"/>
            <a:ext cx="1591818" cy="1440160"/>
          </a:xfrm>
          <a:prstGeom prst="rect">
            <a:avLst/>
          </a:prstGeom>
          <a:noFill/>
          <a:ln w="9525">
            <a:noFill/>
            <a:miter lim="800000"/>
            <a:headEnd/>
            <a:tailEnd/>
          </a:ln>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Какова роль в процессе преподавания и обучения?</a:t>
            </a:r>
            <a:endParaRPr lang="ru-RU" dirty="0"/>
          </a:p>
        </p:txBody>
      </p:sp>
      <p:sp>
        <p:nvSpPr>
          <p:cNvPr id="3" name="Содержимое 2"/>
          <p:cNvSpPr>
            <a:spLocks noGrp="1"/>
          </p:cNvSpPr>
          <p:nvPr>
            <p:ph idx="1"/>
          </p:nvPr>
        </p:nvSpPr>
        <p:spPr/>
        <p:txBody>
          <a:bodyPr>
            <a:normAutofit fontScale="70000" lnSpcReduction="20000"/>
          </a:bodyPr>
          <a:lstStyle/>
          <a:p>
            <a:r>
              <a:rPr lang="ru-RU" dirty="0" smtClean="0"/>
              <a:t>Перевернутое обучение предполагает изменение роли преподавателей, которые сдают свои передовые позиции в пользу более тесного сотрудничества и совместного вклада в учебный процесс. Сопутствующие изменения затрагивают и роли учащихся, многие из которых привыкли быть пассивными участниками в процессе обучения, который подается им в готовом виде. Перевернутая модель возлагает большую ответственность за обучение на плечи учащихся, давая им стимул для эксперимента. Деятельность может возглавляться учащимися, а общение между учащимися может стать определяющей движущей силой процесса, направленного на обучение посредством практических навыков. </a:t>
            </a:r>
            <a:r>
              <a:rPr lang="ru-RU" b="1" dirty="0" smtClean="0"/>
              <a:t>Что делает перевернутое обучение особенно хорошо - так это приводит к значительному смещению приоритетов от простой подачи материала до работы над его совершенствованием.</a:t>
            </a:r>
            <a:endParaRPr lang="ru-RU" b="1" dirty="0"/>
          </a:p>
        </p:txBody>
      </p:sp>
      <p:pic>
        <p:nvPicPr>
          <p:cNvPr id="4" name="Рисунок 3" descr="http://www.wiki.vladimir.i-edu.ru/images/1/1f/Ucheniki_w450_h468.jpg"/>
          <p:cNvPicPr>
            <a:picLocks noChangeAspect="1" noChangeArrowheads="1"/>
          </p:cNvPicPr>
          <p:nvPr/>
        </p:nvPicPr>
        <p:blipFill>
          <a:blip r:embed="rId2" cstate="print"/>
          <a:srcRect/>
          <a:stretch>
            <a:fillRect/>
          </a:stretch>
        </p:blipFill>
        <p:spPr bwMode="auto">
          <a:xfrm rot="10800000">
            <a:off x="7380312" y="5373216"/>
            <a:ext cx="1273153" cy="1151855"/>
          </a:xfrm>
          <a:prstGeom prst="rect">
            <a:avLst/>
          </a:prstGeom>
          <a:noFill/>
          <a:ln w="9525">
            <a:noFill/>
            <a:miter lim="800000"/>
            <a:headEnd/>
            <a:tailEnd/>
          </a:ln>
        </p:spPr>
      </p:pic>
    </p:spTree>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Трек">
  <a:themeElements>
    <a:clrScheme name="Трек">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Трек">
      <a:majorFont>
        <a:latin typeface="Franklin Gothic Medium"/>
        <a:ea typeface=""/>
        <a:cs typeface=""/>
        <a:font script="Jpan" typeface="HG創英角ｺﾞｼｯｸUB"/>
        <a:font script="Hang" typeface="돋움"/>
        <a:font script="Hans" typeface="隶书"/>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Franklin Gothic Book"/>
        <a:ea typeface=""/>
        <a:cs typeface=""/>
        <a:font script="Jpan" typeface="HGｺﾞｼｯｸE"/>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Трек">
      <a:fillStyleLst>
        <a:solidFill>
          <a:schemeClr val="phClr"/>
        </a:solidFill>
        <a:gradFill rotWithShape="1">
          <a:gsLst>
            <a:gs pos="0">
              <a:schemeClr val="phClr">
                <a:tint val="30000"/>
                <a:satMod val="250000"/>
              </a:schemeClr>
            </a:gs>
            <a:gs pos="72000">
              <a:schemeClr val="phClr">
                <a:tint val="75000"/>
                <a:satMod val="210000"/>
              </a:schemeClr>
            </a:gs>
            <a:gs pos="100000">
              <a:schemeClr val="phClr">
                <a:tint val="85000"/>
                <a:satMod val="210000"/>
              </a:schemeClr>
            </a:gs>
          </a:gsLst>
          <a:lin ang="5400000" scaled="1"/>
        </a:gradFill>
        <a:gradFill rotWithShape="1">
          <a:gsLst>
            <a:gs pos="0">
              <a:schemeClr val="phClr">
                <a:tint val="75000"/>
                <a:shade val="85000"/>
                <a:satMod val="230000"/>
              </a:schemeClr>
            </a:gs>
            <a:gs pos="25000">
              <a:schemeClr val="phClr">
                <a:tint val="90000"/>
                <a:shade val="70000"/>
                <a:satMod val="220000"/>
              </a:schemeClr>
            </a:gs>
            <a:gs pos="50000">
              <a:schemeClr val="phClr">
                <a:tint val="90000"/>
                <a:shade val="58000"/>
                <a:satMod val="225000"/>
              </a:schemeClr>
            </a:gs>
            <a:gs pos="65000">
              <a:schemeClr val="phClr">
                <a:tint val="90000"/>
                <a:shade val="58000"/>
                <a:satMod val="225000"/>
              </a:schemeClr>
            </a:gs>
            <a:gs pos="80000">
              <a:schemeClr val="phClr">
                <a:tint val="90000"/>
                <a:shade val="69000"/>
                <a:satMod val="220000"/>
              </a:schemeClr>
            </a:gs>
            <a:gs pos="100000">
              <a:schemeClr val="phClr">
                <a:tint val="77000"/>
                <a:shade val="80000"/>
                <a:satMod val="230000"/>
              </a:schemeClr>
            </a:gs>
          </a:gsLst>
          <a:lin ang="5400000" scaled="1"/>
        </a:gradFill>
      </a:fillStyleLst>
      <a:lnStyleLst>
        <a:ln w="10000" cap="flat" cmpd="sng" algn="ctr">
          <a:solidFill>
            <a:schemeClr val="ph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76200" dist="50800" dir="5400000" rotWithShape="0">
              <a:srgbClr val="4E3B30">
                <a:alpha val="60000"/>
              </a:srgbClr>
            </a:outerShdw>
          </a:effectLst>
        </a:effectStyle>
        <a:effectStyle>
          <a:effectLst>
            <a:outerShdw blurRad="76200" dist="50800" dir="5400000" rotWithShape="0">
              <a:srgbClr val="4E3B30">
                <a:alpha val="60000"/>
              </a:srgbClr>
            </a:outerShdw>
          </a:effectLst>
          <a:scene3d>
            <a:camera prst="orthographicFront">
              <a:rot lat="0" lon="0" rev="0"/>
            </a:camera>
            <a:lightRig rig="threePt" dir="tl">
              <a:rot lat="0" lon="0" rev="0"/>
            </a:lightRig>
          </a:scene3d>
          <a:sp3d prstMaterial="metal">
            <a:bevelT w="10000" h="10000"/>
          </a:sp3d>
        </a:effectStyle>
        <a:effectStyle>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phClr">
                <a:shade val="60000"/>
                <a:satMod val="110000"/>
              </a:schemeClr>
            </a:contourClr>
          </a:sp3d>
        </a:effectStyle>
      </a:effectStyleLst>
      <a:bgFillStyleLst>
        <a:solidFill>
          <a:schemeClr val="phClr"/>
        </a:solidFill>
        <a:blipFill>
          <a:blip xmlns:r="http://schemas.openxmlformats.org/officeDocument/2006/relationships" r:embed="rId1">
            <a:duotone>
              <a:schemeClr val="phClr">
                <a:shade val="90000"/>
                <a:satMod val="150000"/>
              </a:schemeClr>
              <a:schemeClr val="phClr">
                <a:tint val="88000"/>
                <a:satMod val="105000"/>
              </a:schemeClr>
            </a:duotone>
          </a:blip>
          <a:tile tx="0" ty="0" sx="95000" sy="95000" flip="none" algn="t"/>
        </a:blipFill>
        <a:blipFill>
          <a:blip xmlns:r="http://schemas.openxmlformats.org/officeDocument/2006/relationships" r:embed="rId2">
            <a:duotone>
              <a:schemeClr val="phClr">
                <a:shade val="30000"/>
                <a:satMod val="455000"/>
              </a:schemeClr>
              <a:schemeClr val="phClr">
                <a:tint val="95000"/>
                <a:satMod val="120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Trek</Template>
  <TotalTime>39</TotalTime>
  <Words>1277</Words>
  <Application>Microsoft Office PowerPoint</Application>
  <PresentationFormat>Экран (4:3)</PresentationFormat>
  <Paragraphs>28</Paragraphs>
  <Slides>10</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10</vt:i4>
      </vt:variant>
    </vt:vector>
  </HeadingPairs>
  <TitlesOfParts>
    <vt:vector size="11" baseType="lpstr">
      <vt:lpstr>Трек</vt:lpstr>
      <vt:lpstr>Перевернутый класс </vt:lpstr>
      <vt:lpstr>Когда прошел первый перевернутый урок? </vt:lpstr>
      <vt:lpstr> Что это такое?</vt:lpstr>
      <vt:lpstr>Как это работает?</vt:lpstr>
      <vt:lpstr>Кто это применяет?</vt:lpstr>
      <vt:lpstr>Почему это важно?</vt:lpstr>
      <vt:lpstr>каковы недостатки?</vt:lpstr>
      <vt:lpstr>Где это применяется?</vt:lpstr>
      <vt:lpstr>Какова роль в процессе преподавания и обучения?</vt:lpstr>
      <vt:lpstr>Какова роль в процессе преподавания и обучения?</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Перевернутый урок</dc:title>
  <dc:creator>teacher</dc:creator>
  <cp:lastModifiedBy>Teacher</cp:lastModifiedBy>
  <cp:revision>12</cp:revision>
  <dcterms:created xsi:type="dcterms:W3CDTF">2014-03-17T03:57:22Z</dcterms:created>
  <dcterms:modified xsi:type="dcterms:W3CDTF">2017-01-10T10:50:33Z</dcterms:modified>
</cp:coreProperties>
</file>