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8" r:id="rId3"/>
    <p:sldId id="299" r:id="rId4"/>
    <p:sldId id="300" r:id="rId5"/>
    <p:sldId id="305" r:id="rId6"/>
    <p:sldId id="301" r:id="rId7"/>
    <p:sldId id="302" r:id="rId8"/>
    <p:sldId id="303" r:id="rId9"/>
    <p:sldId id="304" r:id="rId10"/>
    <p:sldId id="325" r:id="rId11"/>
    <p:sldId id="306" r:id="rId12"/>
    <p:sldId id="308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  <p:sldId id="321" r:id="rId26"/>
    <p:sldId id="322" r:id="rId27"/>
    <p:sldId id="317" r:id="rId28"/>
    <p:sldId id="323" r:id="rId29"/>
    <p:sldId id="32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84" d="100"/>
          <a:sy n="84" d="100"/>
        </p:scale>
        <p:origin x="-111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118B13-E420-4A39-A5E8-052BBECA6EAA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1FF977-9040-43D4-9170-D80FA9A08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0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56248-8552-4307-8F72-C6858F7BA3D2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F06797-E6F2-4A73-AF1A-AC9253FAE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AC88-7879-49A9-950D-2C2C9036AEA2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162F-B973-4772-BCCD-17CEFFB15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84A1-81C5-43F7-9BA4-82A1524BC948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44E5-0E2F-4C53-9BE0-E3D416D49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2279-D87A-47EC-A9A4-23100CC0E077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D8BC-2606-426D-BC78-BE0926581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E758-1C38-4985-8776-501C37C4BA97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B51E-9141-4578-9067-0583FF831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1572-93C5-4F7D-8988-824767BD99EC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3410-2417-49C4-B297-08006534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99FD6D-7368-4370-B314-822BF30D692F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95C451-38B0-40FA-9DCA-BAF0311CC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01BBA-2866-4063-B6A0-1417E504A0B5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20C2-CC75-41D2-BC89-0F8CC0B13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C069-301B-4C8F-926A-2D6FB7DC9107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DD79-7F50-44AA-BC09-1CC7D1E6D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F4A6-76ED-4BFD-8F95-D3948CE5A329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822E-4CE2-4C2E-A682-9E1825C56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2A41-3960-4CA9-B57C-5AF8F24D6717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F8739-FDD9-4644-BDA7-3950394A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398A1-688D-4F73-A490-98A463D0A723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19517B-D198-4485-9F8C-4DE591D75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0" r:id="rId3"/>
    <p:sldLayoutId id="2147483701" r:id="rId4"/>
    <p:sldLayoutId id="2147483708" r:id="rId5"/>
    <p:sldLayoutId id="2147483709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B32C1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B32C16"/>
        </a:buClr>
        <a:buFont typeface="Georgia" pitchFamily="18" charset="0"/>
        <a:buChar char="▫"/>
        <a:defRPr sz="2000" kern="1200">
          <a:solidFill>
            <a:srgbClr val="B32C1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28625" y="1571625"/>
            <a:ext cx="8458200" cy="1470025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ОКАЗАНИЕ ПЕРВОЙ ДОВРАЧЕБНОЙ ПОМОЩИ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124" name="Прямоугольник 13"/>
          <p:cNvSpPr>
            <a:spLocks noChangeArrowheads="1"/>
          </p:cNvSpPr>
          <p:nvPr/>
        </p:nvSpPr>
        <p:spPr bwMode="auto">
          <a:xfrm>
            <a:off x="2428875" y="578643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</a:t>
            </a:r>
            <a:r>
              <a:rPr lang="ru-RU" b="1" dirty="0" smtClean="0">
                <a:solidFill>
                  <a:srgbClr val="002060"/>
                </a:solidFill>
              </a:rPr>
              <a:t>Екатеринбург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57224" y="642918"/>
            <a:ext cx="77152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Последовательность оказания помощи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b="1" i="1" u="sng" dirty="0" smtClean="0">
              <a:solidFill>
                <a:srgbClr val="FF0000"/>
              </a:solidFill>
            </a:endParaRP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 </a:t>
            </a:r>
            <a:r>
              <a:rPr lang="ru-RU" sz="2800" dirty="0" smtClean="0">
                <a:solidFill>
                  <a:srgbClr val="003399"/>
                </a:solidFill>
              </a:rPr>
              <a:t>Обморок–</a:t>
            </a:r>
            <a:r>
              <a:rPr lang="ru-RU" sz="2800" dirty="0" smtClean="0"/>
              <a:t> человека уложить на бок, можно дать сладкий тёплый чай.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dirty="0" smtClean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 </a:t>
            </a:r>
            <a:r>
              <a:rPr lang="ru-RU" sz="2800" dirty="0" smtClean="0">
                <a:solidFill>
                  <a:srgbClr val="003399"/>
                </a:solidFill>
              </a:rPr>
              <a:t> Кома-  если дыхание сохранено, то </a:t>
            </a:r>
            <a:r>
              <a:rPr lang="ru-RU" sz="2800" dirty="0" smtClean="0"/>
              <a:t>уложить на бок, освободить во рту, посмотреть реакцию зрачков (зрачок реагирует при открытии глаз), вызов скорой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7129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Сердечно-легочная реанимация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убедиться в безопасности обстановки для себя и пострадавшего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проверить у пострадавшего наличие сознания громким окриком 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проверить у пострадавшего наличие дыхания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проверить у пострадавшего наличие пульса на сонных артериях, что скажет нам о наличии или отсутствии сердечной деятельности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приступаем к проведению сердечно-легочной реанимации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проведения непрямого массажа сердца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pic>
        <p:nvPicPr>
          <p:cNvPr id="4" name="Содержимое 3" descr="140.4-Dovrachebnaya-pomosh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6768752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59836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твердая прямая поверхность, на которой лежит пострадавший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правильное определение точки массажа (нижняя 1/3 грудины)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правильное положение тела спасателя и рук (руки спасателя ставятся основанием ладони, одна рука поверх другой,  на нижнюю 1/3 грудины и не должны сгибаться в локтях при проведении массажа сердца).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достаточная глубина компрессий: 5см.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достаточная частота компрессий: 100-120 раз в 1 минуту.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реанимационной помощи начинается с 30 компрессий грудной клетки, затем делается 2 вдоха. Дальше циклы повторяются.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проведения </a:t>
            </a:r>
            <a:r>
              <a:rPr lang="ru-RU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искуственной</a:t>
            </a:r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вентиляции легких: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32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132856"/>
            <a:ext cx="4824535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610242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поднять подбородок, закрыть двумя пальцами нос пострадавшего, плотно обхватить рот  губами и сделать плавный выдох из своих легких в легкие пострадавшего (без предварительного собственного дополнительного вдоха) в течение 1-1,5 сек.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таком выполнении искусственного дыхания в легкие пострадавшего попадёт воздух в объеме 500-700мл. Если делать вдохи быстрее или вдувать больший объем воздуха, то воздух будет попадать не только в легкие, но и в желудок, что приведет к пассивной рвоте пострадавшего и опасности, что он вдохнет свои рвотные массы и перекроет доступ воздуха в легкие.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2 вдоха необходимо затратить не более 3-4 секунд и перейти к новому циклу непрямого массажа сердца, иначе давление в сосудах, повышения которого (до 60-80мл.рт.ст.) вы добились непрямым массажем сердца упадет, и никакого эффекта от реанимации не будет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454352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Реанимация прекращается если:</a:t>
            </a:r>
            <a:b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 пострадавшего появилось самостоятельное системное стабильное дыхание. Это основной признак прекращения СЛР при эффективной реанимации! Другие признаки жизни - пульс на сонных артериях, изменения (сужение) диаметра зрачков, изменение цвета кожных покровов («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порозовение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являются дополнительными. Косвенными признаками того, что реанимация идет успешно, но они не являются сигналом к прекращению СЛР!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приехала скорая помощь или у вас кончились силы.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 реанимации у детей.</a:t>
            </a:r>
            <a:b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 детей до 1 года – обхватить грудную клетку двумя руками большие пальцы спереди должны быть ниже сосковой линии на 1 см глубина компрессии должна быть равна 1\3 высоты грудной клетки или 1,5-2см., скорость 120 в 1 минуту массаж проводится одним пальцем спасателя.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 детей до 8 лет  массаж проводится на твердой поверхности одной рукой в нижней половине грудины на глубину до 1\3 высоты грудной клетки (2-3см) со скоростью 120 раз в минуту. Циклы компрессии – по 30 раз чередуют с проведением 2-ух вдохов объемом воздуха из расчета 6-8мл\кг веса с контролем за подъемом грудной клетки во время дыхания.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Доврачебная помощь при травмах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travma1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27280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241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00125" y="857232"/>
            <a:ext cx="77152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dirty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Статья 41 </a:t>
            </a:r>
            <a:r>
              <a:rPr lang="ru-RU" sz="2800" b="1" dirty="0">
                <a:solidFill>
                  <a:srgbClr val="FF0000"/>
                </a:solidFill>
              </a:rPr>
              <a:t>Федерального закона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«</a:t>
            </a:r>
            <a:r>
              <a:rPr lang="ru-RU" sz="2800" b="1" dirty="0">
                <a:solidFill>
                  <a:srgbClr val="FF0000"/>
                </a:solidFill>
              </a:rPr>
              <a:t>Об образовании в Российской Федерации» № 273-ФЗ от 29 декабря 2012 года</a:t>
            </a:r>
            <a:r>
              <a:rPr lang="ru-RU" sz="2800" dirty="0"/>
              <a:t> (далее – Закон) </a:t>
            </a:r>
            <a:r>
              <a:rPr lang="ru-RU" sz="2800" b="1" dirty="0">
                <a:solidFill>
                  <a:srgbClr val="003399"/>
                </a:solidFill>
              </a:rPr>
              <a:t>охрана здоровья обучающихся включает в себя обучение педагогических работников навыкам оказания первой помощи</a:t>
            </a:r>
            <a:r>
              <a:rPr lang="ru-RU" sz="2800" dirty="0"/>
              <a:t>. Данная норма в Законе появилась летом 2016 года в связи с внесением в него изменений Федеральным законом от 3 июля 2016 года № 313-ФЗ.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b="1" dirty="0" smtClean="0"/>
              <a:t>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368151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Травмы грудной клетки</a:t>
            </a:r>
            <a:endParaRPr lang="ru-RU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780928"/>
            <a:ext cx="7772400" cy="2952328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Сквозное ранение лёгкого или сердца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0292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Салфетка + клеёнка (пакет) + тугая повязка;</a:t>
            </a:r>
          </a:p>
          <a:p>
            <a:pPr marL="50292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Уложить на раненый бок;</a:t>
            </a:r>
          </a:p>
          <a:p>
            <a:pPr marL="502920" indent="-457200"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скорую помощь.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080119"/>
          </a:xfrm>
        </p:spPr>
        <p:txBody>
          <a:bodyPr/>
          <a:lstStyle/>
          <a:p>
            <a:pPr algn="ctr"/>
            <a:r>
              <a:rPr lang="ru-RU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Травмы живота</a:t>
            </a:r>
            <a:endParaRPr lang="ru-RU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32048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Тупая травма – холод на живот;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Открытая травма – 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всё, что выпало из раны, нельзя укладывать обратно;    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 уложить пострадавшего на спину;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положить все выпавшие внутренние органы на живот;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сделать валик и уложить его вокруг;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сверху на живот положить ткань и налить воды;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 НЕ ДАВАТЬ!</a:t>
            </a:r>
          </a:p>
          <a:p>
            <a:pPr marL="50292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- вызвать скорую помощь.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08912" cy="5809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24936" cy="5593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558" y="765175"/>
            <a:ext cx="7744884" cy="5808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296144"/>
          </a:xfrm>
        </p:spPr>
        <p:txBody>
          <a:bodyPr/>
          <a:lstStyle/>
          <a:p>
            <a:pPr algn="ctr"/>
            <a:r>
              <a:rPr lang="ru-RU" sz="5400" i="1" u="sng" dirty="0" smtClean="0">
                <a:solidFill>
                  <a:srgbClr val="FF0000"/>
                </a:solidFill>
              </a:rPr>
              <a:t>Обморожения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344989" cy="4748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296144"/>
          </a:xfrm>
        </p:spPr>
        <p:txBody>
          <a:bodyPr/>
          <a:lstStyle/>
          <a:p>
            <a:pPr algn="ctr"/>
            <a:r>
              <a:rPr lang="ru-RU" sz="5400" i="1" u="sng" dirty="0" smtClean="0">
                <a:solidFill>
                  <a:srgbClr val="FF0000"/>
                </a:solidFill>
              </a:rPr>
              <a:t>Обморожения</a:t>
            </a:r>
            <a:endParaRPr lang="ru-RU" sz="5400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6832"/>
            <a:ext cx="7772400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28662"/>
            <a:ext cx="8144158" cy="577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1512168"/>
          </a:xfrm>
        </p:spPr>
        <p:txBody>
          <a:bodyPr/>
          <a:lstStyle/>
          <a:p>
            <a:pPr algn="ctr"/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Травмы позвоночника </a:t>
            </a:r>
            <a:b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повреждением спинного мозга)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76872"/>
            <a:ext cx="7772400" cy="432048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Признаки: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 в спине;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Онемение рук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</a:p>
          <a:p>
            <a:pPr marL="502920" indent="-4572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Действия:</a:t>
            </a:r>
          </a:p>
          <a:p>
            <a:pPr marL="502920" indent="-4572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 не трогать, не сдвигать с места.</a:t>
            </a:r>
          </a:p>
          <a:p>
            <a:pPr marL="502920" indent="-4572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Положить что-нибудь под голову, укрыть.</a:t>
            </a:r>
          </a:p>
          <a:p>
            <a:pPr marL="502920" indent="-4572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скорую помощь.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1512168"/>
          </a:xfrm>
        </p:spPr>
        <p:txBody>
          <a:bodyPr/>
          <a:lstStyle/>
          <a:p>
            <a:pPr algn="ctr"/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Отравления</a:t>
            </a:r>
            <a:b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4668550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Пищевые: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Промывание, 10 л воды комнатной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Активированный уголь- в домашних условиях не менее 20 таблеток- не всасывается.</a:t>
            </a:r>
          </a:p>
          <a:p>
            <a:pPr marL="502920" indent="-45720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Уксусная кислота:</a:t>
            </a:r>
          </a:p>
          <a:p>
            <a:pPr marL="56007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Промывать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только зондовое промывание мед. персоналом.</a:t>
            </a:r>
          </a:p>
          <a:p>
            <a:pPr marL="560070" indent="-514350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1512168"/>
          </a:xfrm>
        </p:spPr>
        <p:txBody>
          <a:bodyPr/>
          <a:lstStyle/>
          <a:p>
            <a:pPr algn="ctr"/>
            <a:r>
              <a:rPr lang="ru-RU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Судорожный синдром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4668550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неспецифическая реакция организма на внешний и внутренний раздражитель.  Синдром проявляется внезапными и непроизвольными мышечными сокращениями.</a:t>
            </a:r>
          </a:p>
          <a:p>
            <a:pPr marL="502920" indent="-45720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Вызван заболеванием, высокой температурой,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эписиндром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02920" indent="-457200" algn="just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Уложить больного на плоскую поверхность (на пол) и подложить под голову подушку или валик; голову повернуть набок. </a:t>
            </a:r>
            <a:r>
              <a:rPr lang="ru-RU" sz="2000" i="1" dirty="0" smtClean="0">
                <a:solidFill>
                  <a:schemeClr val="tx1"/>
                </a:solidFill>
              </a:rPr>
              <a:t>Можно сесть сверху на грудную клетку. Придерживать голову, руки.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Восстановить проходимость дыхательных путей: очистить ротовую полость и глотку от слизи.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Вызов скорой помощи.</a:t>
            </a:r>
          </a:p>
          <a:p>
            <a:pPr marL="502920" indent="-457200"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00125" y="857232"/>
            <a:ext cx="77152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dirty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/>
              <a:t>После вступления в силу вышеуказанных изменений в Закон позиция представителей </a:t>
            </a:r>
            <a:r>
              <a:rPr lang="ru-RU" sz="2800" dirty="0" err="1"/>
              <a:t>Рособрнадзора</a:t>
            </a:r>
            <a:r>
              <a:rPr lang="ru-RU" sz="2800" dirty="0"/>
              <a:t> изменилась. </a:t>
            </a:r>
            <a:r>
              <a:rPr lang="ru-RU" sz="2800" b="1" dirty="0"/>
              <a:t>Теперь к образовательным организациям предъявляется требование об обязательном обучении в учебных специализированных  организациях всего педагогического персонала навыкам оказания первой помощи пострадавшему с обязательным получением подтверждающих документов.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00125" y="857232"/>
            <a:ext cx="77152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800" dirty="0"/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b="1" dirty="0">
                <a:solidFill>
                  <a:srgbClr val="FF0000"/>
                </a:solidFill>
              </a:rPr>
              <a:t>Первая доврачебная помощь </a:t>
            </a:r>
            <a:r>
              <a:rPr lang="ru-RU" sz="2800" dirty="0"/>
              <a:t>– </a:t>
            </a:r>
            <a:r>
              <a:rPr lang="ru-RU" sz="2800" b="1" dirty="0" smtClean="0"/>
              <a:t>это </a:t>
            </a:r>
            <a:r>
              <a:rPr lang="ru-RU" sz="2800" b="1" dirty="0"/>
              <a:t>комплекс простых, срочных, но, тем не менее, очень эффективных мероприятий, которые следует проводить сразу после происшествия в порядке само- и взаимопомощи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500174"/>
            <a:ext cx="771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</a:rPr>
              <a:t>Приказ </a:t>
            </a:r>
            <a:r>
              <a:rPr lang="ru-RU" sz="4000" b="1" dirty="0">
                <a:solidFill>
                  <a:srgbClr val="FF0000"/>
                </a:solidFill>
              </a:rPr>
              <a:t>№ 169н от 05.03.2011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Об утверждении требований к комплектации изделиями медицинского назначения аптечек для оказания первой помощи </a:t>
            </a:r>
            <a:r>
              <a:rPr lang="ru-RU" sz="2400" b="1" dirty="0" smtClean="0"/>
              <a:t>работникам.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000125" y="857232"/>
            <a:ext cx="771525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Последовательность оказания помощи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Прекратить воздействие повреждающих факторов                       </a:t>
            </a:r>
            <a:r>
              <a:rPr lang="ru-RU" sz="2200" dirty="0" smtClean="0"/>
              <a:t>( извлечь из-под завалов или воды, вынести из горящего помещения, извлечь из машины, вагона и т. д.)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Быстро и правильно оценить состояние пострадавшего </a:t>
            </a:r>
            <a:r>
              <a:rPr lang="ru-RU" sz="2200" dirty="0" smtClean="0"/>
              <a:t>(установить, жив пострадавший или мёртв)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Определить тяжесть травмы, поражения </a:t>
            </a:r>
            <a:r>
              <a:rPr lang="ru-RU" sz="2200" dirty="0" smtClean="0"/>
              <a:t>( наличие кровотечения, переломов и т. д.)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Приступить к оказанию первой медицинской помощи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Подготовить пострадавшего к транспортировке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/>
              <a:t> </a:t>
            </a:r>
            <a:r>
              <a:rPr lang="ru-RU" sz="2200" dirty="0" smtClean="0">
                <a:solidFill>
                  <a:srgbClr val="003399"/>
                </a:solidFill>
              </a:rPr>
              <a:t>Быстро доставить пострадавшего в </a:t>
            </a:r>
            <a:r>
              <a:rPr lang="ru-RU" sz="2200" dirty="0">
                <a:solidFill>
                  <a:srgbClr val="003399"/>
                </a:solidFill>
              </a:rPr>
              <a:t>лечебное заведение </a:t>
            </a:r>
            <a:r>
              <a:rPr lang="ru-RU" sz="2200" dirty="0" smtClean="0"/>
              <a:t>Оптимальный </a:t>
            </a:r>
            <a:r>
              <a:rPr lang="ru-RU" sz="2200" dirty="0"/>
              <a:t>срок оказания первой доврачебной помощи - до 30 мин. после получения травмы.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Desktop\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" y="-428652"/>
            <a:ext cx="91393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57224" y="642918"/>
            <a:ext cx="77152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Последовательность оказания помощи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 </a:t>
            </a:r>
            <a:r>
              <a:rPr lang="ru-RU" sz="2800" dirty="0" smtClean="0">
                <a:solidFill>
                  <a:srgbClr val="003399"/>
                </a:solidFill>
              </a:rPr>
              <a:t>Капиллярное (царапины) –</a:t>
            </a:r>
            <a:r>
              <a:rPr lang="ru-RU" sz="2800" dirty="0" err="1" smtClean="0"/>
              <a:t>салфетка+</a:t>
            </a:r>
            <a:r>
              <a:rPr lang="ru-RU" sz="2800" dirty="0"/>
              <a:t> </a:t>
            </a:r>
            <a:r>
              <a:rPr lang="ru-RU" sz="2800" dirty="0" smtClean="0"/>
              <a:t>пластырь, либо бинт. </a:t>
            </a:r>
            <a:r>
              <a:rPr lang="ru-RU" sz="2800" b="1" dirty="0" smtClean="0"/>
              <a:t>Не тугая</a:t>
            </a:r>
            <a:r>
              <a:rPr lang="ru-RU" sz="2800" dirty="0" smtClean="0"/>
              <a:t> повязка! Сверху положить холод.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 </a:t>
            </a:r>
            <a:r>
              <a:rPr lang="ru-RU" sz="2800" dirty="0" smtClean="0">
                <a:solidFill>
                  <a:srgbClr val="003399"/>
                </a:solidFill>
              </a:rPr>
              <a:t> Венозное (стекает кровь)- </a:t>
            </a:r>
            <a:r>
              <a:rPr lang="ru-RU" sz="2800" dirty="0" smtClean="0"/>
              <a:t>салфетка + </a:t>
            </a:r>
            <a:r>
              <a:rPr lang="ru-RU" sz="2800" b="1" dirty="0" smtClean="0"/>
              <a:t>тугая</a:t>
            </a:r>
            <a:r>
              <a:rPr lang="ru-RU" sz="2800" dirty="0" smtClean="0"/>
              <a:t> повязка. Жгут не накладывается! 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 </a:t>
            </a:r>
            <a:r>
              <a:rPr lang="ru-RU" sz="2800" dirty="0" smtClean="0">
                <a:solidFill>
                  <a:srgbClr val="003399"/>
                </a:solidFill>
              </a:rPr>
              <a:t>Артериальное (кровь бьет фонтаном)- </a:t>
            </a:r>
            <a:r>
              <a:rPr lang="ru-RU" sz="2800" dirty="0" smtClean="0"/>
              <a:t>жгут на 30 минут, после чего его надо ослабить на несколько секунд и снова затянуть.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Под жгут обязательно </a:t>
            </a:r>
            <a:r>
              <a:rPr lang="ru-RU" sz="2800" b="1" dirty="0" smtClean="0"/>
              <a:t>ЗАПИСКА- ДАТА И ВРЕМЯ</a:t>
            </a:r>
            <a:r>
              <a:rPr lang="ru-RU" sz="2800" dirty="0" smtClean="0"/>
              <a:t> наложения. При наложении жгута кожа побледнела, но не посинела.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1477</TotalTime>
  <Words>737</Words>
  <Application>Microsoft Office PowerPoint</Application>
  <PresentationFormat>Экран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ОКАЗАНИЕ ПЕРВОЙ ДОВРАЧЕБНОЙ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проведения непрямого массажа сердца:</vt:lpstr>
      <vt:lpstr> -  твердая прямая поверхность, на которой лежит пострадавший - правильное определение точки массажа (нижняя 1/3 грудины) - правильное положение тела спасателя и рук (руки спасателя ставятся основанием ладони, одна рука поверх другой,  на нижнюю 1/3 грудины и не должны сгибаться в локтях при проведении массажа сердца).  - достаточная глубина компрессий: 5см. - достаточная частота компрессий: 100-120 раз в 1 минуту. Цикл реанимационной помощи начинается с 30 компрессий грудной клетки, затем делается 2 вдоха. Дальше циклы повторяются. </vt:lpstr>
      <vt:lpstr>Правила проведения искуственной вентиляции легких:  </vt:lpstr>
      <vt:lpstr>- поднять подбородок, закрыть двумя пальцами нос пострадавшего, плотно обхватить рот  губами и сделать плавный выдох из своих легких в легкие пострадавшего (без предварительного собственного дополнительного вдоха) в течение 1-1,5 сек.  При таком выполнении искусственного дыхания в легкие пострадавшего попадёт воздух в объеме 500-700мл. Если делать вдохи быстрее или вдувать больший объем воздуха, то воздух будет попадать не только в легкие, но и в желудок, что приведет к пассивной рвоте пострадавшего и опасности, что он вдохнет свои рвотные массы и перекроет доступ воздуха в легкие.    На 2 вдоха необходимо затратить не более 3-4 секунд и перейти к новому циклу непрямого массажа сердца, иначе давление в сосудах, повышения которого (до 60-80мл.рт.ст.) вы добились непрямым массажем сердца упадет, и никакого эффекта от реанимации не будет. </vt:lpstr>
      <vt:lpstr>Реанимация прекращается если:  - у пострадавшего появилось самостоятельное системное стабильное дыхание. Это основной признак прекращения СЛР при эффективной реанимации! Другие признаки жизни - пульс на сонных артериях, изменения (сужение) диаметра зрачков, изменение цвета кожных покровов («порозовение») являются дополнительными. Косвенными признаками того, что реанимация идет успешно, но они не являются сигналом к прекращению СЛР!  - приехала скорая помощь или у вас кончились силы.  </vt:lpstr>
      <vt:lpstr>Особенности  реанимации у детей.  1. у детей до 1 года – обхватить грудную клетку двумя руками большие пальцы спереди должны быть ниже сосковой линии на 1 см глубина компрессии должна быть равна 1\3 высоты грудной клетки или 1,5-2см., скорость 120 в 1 минуту массаж проводится одним пальцем спасателя. 2. У детей до 8 лет  массаж проводится на твердой поверхности одной рукой в нижней половине грудины на глубину до 1\3 высоты грудной клетки (2-3см) со скоростью 120 раз в минуту. Циклы компрессии – по 30 раз чередуют с проведением 2-ух вдохов объемом воздуха из расчета 6-8мл\кг веса с контролем за подъемом грудной клетки во время дыхания.  </vt:lpstr>
      <vt:lpstr>Доврачебная помощь при травмах </vt:lpstr>
      <vt:lpstr>Презентация PowerPoint</vt:lpstr>
      <vt:lpstr>Травмы грудной клетки</vt:lpstr>
      <vt:lpstr>Травмы живота</vt:lpstr>
      <vt:lpstr>Презентация PowerPoint</vt:lpstr>
      <vt:lpstr>Презентация PowerPoint</vt:lpstr>
      <vt:lpstr>Презентация PowerPoint</vt:lpstr>
      <vt:lpstr>Обморожения</vt:lpstr>
      <vt:lpstr>Обморожения</vt:lpstr>
      <vt:lpstr>Травмы позвоночника  (с повреждением спинного мозга)</vt:lpstr>
      <vt:lpstr>Отравления </vt:lpstr>
      <vt:lpstr>Судорожный синдром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Эффективный контракт как средство повышения эффективности управления в образовательных учреждениях»</dc:title>
  <dc:creator>Татьяна</dc:creator>
  <cp:lastModifiedBy>Viktoria</cp:lastModifiedBy>
  <cp:revision>172</cp:revision>
  <dcterms:created xsi:type="dcterms:W3CDTF">2015-11-09T05:50:22Z</dcterms:created>
  <dcterms:modified xsi:type="dcterms:W3CDTF">2018-11-14T11:20:49Z</dcterms:modified>
</cp:coreProperties>
</file>